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p:sldMasterIdLst>
    <p:sldMasterId id="2147483648" r:id="rId1"/>
  </p:sldMasterIdLst>
  <p:notesMasterIdLst>
    <p:notesMasterId r:id="rId26"/>
  </p:notesMasterIdLst>
  <p:handoutMasterIdLst>
    <p:handoutMasterId r:id="rId27"/>
  </p:handoutMasterIdLst>
  <p:sldIdLst>
    <p:sldId id="259" r:id="rId2"/>
    <p:sldId id="260"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Lst>
  <p:sldSz cx="12190413" cy="6859588"/>
  <p:notesSz cx="6797675" cy="9926638"/>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1F46"/>
    <a:srgbClr val="82428D"/>
    <a:srgbClr val="EB89A3"/>
    <a:srgbClr val="B8AB97"/>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78900" autoAdjust="0"/>
  </p:normalViewPr>
  <p:slideViewPr>
    <p:cSldViewPr>
      <p:cViewPr>
        <p:scale>
          <a:sx n="70" d="100"/>
          <a:sy n="70" d="100"/>
        </p:scale>
        <p:origin x="-1494" y="-72"/>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B7ADBB4-2B66-4162-B54B-A5B427B951C4}" type="datetimeFigureOut">
              <a:rPr lang="en-IE" smtClean="0"/>
              <a:t>04/07/2019</a:t>
            </a:fld>
            <a:endParaRPr lang="en-IE"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IE"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08826AA-7D68-4112-9C39-6276BA2C5DF8}" type="slidenum">
              <a:rPr lang="en-IE" smtClean="0"/>
              <a:t>‹#›</a:t>
            </a:fld>
            <a:endParaRPr lang="en-IE" dirty="0"/>
          </a:p>
        </p:txBody>
      </p:sp>
    </p:spTree>
    <p:extLst>
      <p:ext uri="{BB962C8B-B14F-4D97-AF65-F5344CB8AC3E}">
        <p14:creationId xmlns:p14="http://schemas.microsoft.com/office/powerpoint/2010/main" val="2102626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331454B-2B34-4B6B-9F21-83B79D6C5504}" type="datetimeFigureOut">
              <a:rPr lang="en-IE" smtClean="0"/>
              <a:t>04/07/2019</a:t>
            </a:fld>
            <a:endParaRPr lang="en-IE" dirty="0"/>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dirty="0"/>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5802C663-E0EB-4714-8209-31587A85A502}" type="slidenum">
              <a:rPr lang="en-IE" smtClean="0"/>
              <a:t>2</a:t>
            </a:fld>
            <a:endParaRPr lang="en-IE" dirty="0"/>
          </a:p>
        </p:txBody>
      </p:sp>
    </p:spTree>
    <p:extLst>
      <p:ext uri="{BB962C8B-B14F-4D97-AF65-F5344CB8AC3E}">
        <p14:creationId xmlns:p14="http://schemas.microsoft.com/office/powerpoint/2010/main" val="2499280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5802C663-E0EB-4714-8209-31587A85A502}" type="slidenum">
              <a:rPr lang="en-IE" smtClean="0"/>
              <a:t>15</a:t>
            </a:fld>
            <a:endParaRPr lang="en-IE" dirty="0"/>
          </a:p>
        </p:txBody>
      </p:sp>
    </p:spTree>
    <p:extLst>
      <p:ext uri="{BB962C8B-B14F-4D97-AF65-F5344CB8AC3E}">
        <p14:creationId xmlns:p14="http://schemas.microsoft.com/office/powerpoint/2010/main" val="23114819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smtClean="0"/>
              <a:t>Presentation Title</a:t>
            </a:r>
          </a:p>
          <a:p>
            <a:endParaRPr lang="en-US" dirty="0" smtClean="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006" y="305594"/>
            <a:ext cx="1143000" cy="123825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2" name="Title 1"/>
          <p:cNvSpPr>
            <a:spLocks noGrp="1"/>
          </p:cNvSpPr>
          <p:nvPr>
            <p:ph type="ctrTitle" hasCustomPrompt="1"/>
          </p:nvPr>
        </p:nvSpPr>
        <p:spPr>
          <a:xfrm>
            <a:off x="304007" y="3734593"/>
            <a:ext cx="6172200" cy="685801"/>
          </a:xfrm>
        </p:spPr>
        <p:txBody>
          <a:bodyPr>
            <a:normAutofit/>
          </a:bodyPr>
          <a:lstStyle>
            <a:lvl1pPr algn="l">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Health Protection Surveillance Centre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dirty="0"/>
          </a:p>
        </p:txBody>
      </p:sp>
      <p:sp>
        <p:nvSpPr>
          <p:cNvPr id="7" name="Rectangle 6"/>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rgbClr val="BA1F46"/>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mary.corcoran@cuh.i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hpsc.ie/A-Z/VaccinePreventable/PneumococcalDisease/InformationforHealthProfessionals/" TargetMode="External"/><Relationship Id="rId2" Type="http://schemas.openxmlformats.org/officeDocument/2006/relationships/hyperlink" Target="http://www.hpsc.ie/A-Z/VaccinePreventable/PneumococcalDisease/SurveillanceForm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hpsc.ie/a-z/vaccinepreventable/pneumococcaldisease/publications/annualreportsoninvasivepneumococcaldisease/" TargetMode="External"/><Relationship Id="rId7" Type="http://schemas.openxmlformats.org/officeDocument/2006/relationships/hyperlink" Target="http://www.hpsc.ie/a-z/microbiologyantimicrobialresistance/europeanantimicrobialresistancesurveillancesystemearss/ears-netdataandreports/" TargetMode="External"/><Relationship Id="rId2" Type="http://schemas.openxmlformats.org/officeDocument/2006/relationships/hyperlink" Target="http://www.hpsc.ie/A-Z/VaccinePreventable/PneumococcalDisease/Publications/QuarterlyReportsonInvasivePneumococcalDisease/" TargetMode="External"/><Relationship Id="rId1" Type="http://schemas.openxmlformats.org/officeDocument/2006/relationships/slideLayout" Target="../slideLayouts/slideLayout2.xml"/><Relationship Id="rId6" Type="http://schemas.openxmlformats.org/officeDocument/2006/relationships/hyperlink" Target="http://www.hpsc.ie/A-Z/VaccinePreventable/PneumococcalDisease/PostersPresentations/" TargetMode="External"/><Relationship Id="rId5" Type="http://schemas.openxmlformats.org/officeDocument/2006/relationships/hyperlink" Target="http://www.hpsc.ie/a-z/vaccinepreventable/pneumococcaldisease/publications/annualreportsoninvasivepneumococcaldisease/" TargetMode="External"/><Relationship Id="rId4" Type="http://schemas.openxmlformats.org/officeDocument/2006/relationships/hyperlink" Target="http://www.hpsc.ie/a-z/vaccinepreventable/pneumococcaldisease/publications/article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005" y="4344194"/>
            <a:ext cx="11868553" cy="1066800"/>
          </a:xfrm>
        </p:spPr>
        <p:txBody>
          <a:bodyPr>
            <a:noAutofit/>
          </a:bodyPr>
          <a:lstStyle/>
          <a:p>
            <a:pPr algn="ctr"/>
            <a:r>
              <a:rPr lang="en-IE" sz="2800" dirty="0">
                <a:latin typeface="Arial" panose="020B0604020202020204" pitchFamily="34" charset="0"/>
                <a:cs typeface="Arial" panose="020B0604020202020204" pitchFamily="34" charset="0"/>
              </a:rPr>
              <a:t>Impact of the Pneumococcal Conjugate Vaccines (PCV) on the burden of invasive pneumococcal disease (IPD) </a:t>
            </a:r>
            <a:r>
              <a:rPr lang="en-IE" sz="2800" dirty="0" smtClean="0">
                <a:latin typeface="Arial" panose="020B0604020202020204" pitchFamily="34" charset="0"/>
                <a:cs typeface="Arial" panose="020B0604020202020204" pitchFamily="34" charset="0"/>
              </a:rPr>
              <a:t>in </a:t>
            </a:r>
            <a:r>
              <a:rPr lang="en-IE" sz="2800" dirty="0">
                <a:latin typeface="Arial" panose="020B0604020202020204" pitchFamily="34" charset="0"/>
                <a:cs typeface="Arial" panose="020B0604020202020204" pitchFamily="34" charset="0"/>
              </a:rPr>
              <a:t>Ireland</a:t>
            </a:r>
          </a:p>
        </p:txBody>
      </p:sp>
      <p:sp>
        <p:nvSpPr>
          <p:cNvPr id="2" name="TextBox 1"/>
          <p:cNvSpPr txBox="1"/>
          <p:nvPr/>
        </p:nvSpPr>
        <p:spPr>
          <a:xfrm>
            <a:off x="0" y="5262800"/>
            <a:ext cx="12190413" cy="1677382"/>
          </a:xfrm>
          <a:prstGeom prst="rect">
            <a:avLst/>
          </a:prstGeom>
          <a:noFill/>
        </p:spPr>
        <p:txBody>
          <a:bodyPr wrap="square" rtlCol="0">
            <a:spAutoFit/>
          </a:bodyPr>
          <a:lstStyle/>
          <a:p>
            <a:pPr algn="ctr"/>
            <a:r>
              <a:rPr lang="en-IE" sz="2000" b="1" dirty="0">
                <a:solidFill>
                  <a:schemeClr val="bg1"/>
                </a:solidFill>
                <a:latin typeface="Arial" pitchFamily="34" charset="0"/>
                <a:cs typeface="Arial" pitchFamily="34" charset="0"/>
              </a:rPr>
              <a:t> </a:t>
            </a:r>
            <a:r>
              <a:rPr lang="en-IE" sz="2000" b="1" dirty="0" smtClean="0">
                <a:solidFill>
                  <a:schemeClr val="bg1"/>
                </a:solidFill>
                <a:latin typeface="Arial" pitchFamily="34" charset="0"/>
                <a:cs typeface="Arial" pitchFamily="34" charset="0"/>
              </a:rPr>
              <a:t>    Data </a:t>
            </a:r>
            <a:r>
              <a:rPr lang="en-IE" sz="2000" b="1" dirty="0">
                <a:solidFill>
                  <a:schemeClr val="bg1"/>
                </a:solidFill>
                <a:latin typeface="Arial" pitchFamily="34" charset="0"/>
                <a:cs typeface="Arial" pitchFamily="34" charset="0"/>
              </a:rPr>
              <a:t>source: Irish </a:t>
            </a:r>
            <a:r>
              <a:rPr lang="en-IE" sz="2000" b="1" dirty="0" smtClean="0">
                <a:solidFill>
                  <a:schemeClr val="bg1"/>
                </a:solidFill>
                <a:latin typeface="Arial" pitchFamily="34" charset="0"/>
                <a:cs typeface="Arial" pitchFamily="34" charset="0"/>
              </a:rPr>
              <a:t>Pneumococcal Reference </a:t>
            </a:r>
            <a:r>
              <a:rPr lang="en-IE" sz="2000" b="1" dirty="0">
                <a:solidFill>
                  <a:schemeClr val="bg1"/>
                </a:solidFill>
                <a:latin typeface="Arial" pitchFamily="34" charset="0"/>
                <a:cs typeface="Arial" pitchFamily="34" charset="0"/>
              </a:rPr>
              <a:t>Laboratory </a:t>
            </a:r>
          </a:p>
          <a:p>
            <a:pPr algn="ctr"/>
            <a:r>
              <a:rPr lang="en-IE" sz="2000" b="1" dirty="0" smtClean="0">
                <a:solidFill>
                  <a:schemeClr val="bg1"/>
                </a:solidFill>
                <a:latin typeface="Arial" pitchFamily="34" charset="0"/>
                <a:cs typeface="Arial" pitchFamily="34" charset="0"/>
              </a:rPr>
              <a:t>     (</a:t>
            </a:r>
            <a:r>
              <a:rPr lang="en-IE" sz="2000" b="1" dirty="0">
                <a:solidFill>
                  <a:schemeClr val="bg1"/>
                </a:solidFill>
                <a:latin typeface="Arial" pitchFamily="34" charset="0"/>
                <a:cs typeface="Arial" pitchFamily="34" charset="0"/>
              </a:rPr>
              <a:t>Data based on invasive </a:t>
            </a:r>
            <a:r>
              <a:rPr lang="en-IE" sz="2000" b="1" i="1" dirty="0">
                <a:solidFill>
                  <a:schemeClr val="bg1"/>
                </a:solidFill>
                <a:latin typeface="Arial" pitchFamily="34" charset="0"/>
                <a:cs typeface="Arial" pitchFamily="34" charset="0"/>
              </a:rPr>
              <a:t>Streptococcus pneumoniae </a:t>
            </a:r>
            <a:r>
              <a:rPr lang="en-IE" sz="2000" b="1" dirty="0">
                <a:solidFill>
                  <a:schemeClr val="bg1"/>
                </a:solidFill>
                <a:latin typeface="Arial" pitchFamily="34" charset="0"/>
                <a:cs typeface="Arial" pitchFamily="34" charset="0"/>
              </a:rPr>
              <a:t>isolates submitted for serotyping</a:t>
            </a:r>
            <a:r>
              <a:rPr lang="en-IE" sz="2000" b="1" dirty="0" smtClean="0">
                <a:solidFill>
                  <a:schemeClr val="bg1"/>
                </a:solidFill>
                <a:latin typeface="Arial" pitchFamily="34" charset="0"/>
                <a:cs typeface="Arial" pitchFamily="34" charset="0"/>
              </a:rPr>
              <a:t>) </a:t>
            </a:r>
            <a:endParaRPr lang="en-IE" sz="2000" b="1" dirty="0">
              <a:solidFill>
                <a:schemeClr val="bg1"/>
              </a:solidFill>
              <a:latin typeface="Arial" pitchFamily="34" charset="0"/>
              <a:cs typeface="Arial" pitchFamily="34" charset="0"/>
            </a:endParaRPr>
          </a:p>
          <a:p>
            <a:pPr algn="ctr"/>
            <a:r>
              <a:rPr lang="en-IE" sz="1600" b="1" dirty="0">
                <a:solidFill>
                  <a:schemeClr val="bg1"/>
                </a:solidFill>
                <a:latin typeface="Arial" pitchFamily="34" charset="0"/>
                <a:cs typeface="Arial" pitchFamily="34" charset="0"/>
              </a:rPr>
              <a:t>Date updated: </a:t>
            </a:r>
            <a:r>
              <a:rPr lang="en-IE" sz="1600" b="1" dirty="0" smtClean="0">
                <a:solidFill>
                  <a:schemeClr val="bg1"/>
                </a:solidFill>
                <a:latin typeface="Arial" pitchFamily="34" charset="0"/>
                <a:cs typeface="Arial" pitchFamily="34" charset="0"/>
              </a:rPr>
              <a:t>17</a:t>
            </a:r>
            <a:r>
              <a:rPr lang="en-IE" sz="1600" b="1" baseline="30000" dirty="0" smtClean="0">
                <a:solidFill>
                  <a:schemeClr val="bg1"/>
                </a:solidFill>
                <a:latin typeface="Arial" pitchFamily="34" charset="0"/>
                <a:cs typeface="Arial" pitchFamily="34" charset="0"/>
              </a:rPr>
              <a:t>th</a:t>
            </a:r>
            <a:r>
              <a:rPr lang="en-IE" sz="1600" b="1" dirty="0" smtClean="0">
                <a:solidFill>
                  <a:schemeClr val="bg1"/>
                </a:solidFill>
                <a:latin typeface="Arial" pitchFamily="34" charset="0"/>
                <a:cs typeface="Arial" pitchFamily="34" charset="0"/>
              </a:rPr>
              <a:t> May 2019</a:t>
            </a:r>
            <a:endParaRPr lang="en-US" sz="1600" b="1" dirty="0">
              <a:solidFill>
                <a:schemeClr val="bg1"/>
              </a:solidFill>
              <a:latin typeface="Arial" pitchFamily="34" charset="0"/>
              <a:cs typeface="Arial" pitchFamily="34" charset="0"/>
            </a:endParaRPr>
          </a:p>
          <a:p>
            <a:endParaRPr lang="en-IE"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IE" dirty="0"/>
          </a:p>
        </p:txBody>
      </p:sp>
      <p:sp>
        <p:nvSpPr>
          <p:cNvPr id="8" name="Subtitle 6"/>
          <p:cNvSpPr txBox="1">
            <a:spLocks/>
          </p:cNvSpPr>
          <p:nvPr/>
        </p:nvSpPr>
        <p:spPr>
          <a:xfrm>
            <a:off x="331787" y="3810794"/>
            <a:ext cx="11658600" cy="838200"/>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pPr algn="ctr"/>
            <a:r>
              <a:rPr lang="en-IE" sz="2800" b="0" dirty="0" smtClean="0">
                <a:latin typeface="Arial" panose="020B0604020202020204" pitchFamily="34" charset="0"/>
                <a:cs typeface="Arial" panose="020B0604020202020204" pitchFamily="34" charset="0"/>
              </a:rPr>
              <a:t>Health Protection Surveillance Centre</a:t>
            </a:r>
            <a:endParaRPr lang="en-IE" sz="2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052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PCV13-7 vaccine serotypes in all age groups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006" y="997677"/>
            <a:ext cx="8610600" cy="4817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5909623"/>
            <a:ext cx="9448006" cy="646331"/>
          </a:xfrm>
          <a:prstGeom prst="rect">
            <a:avLst/>
          </a:prstGeom>
        </p:spPr>
        <p:txBody>
          <a:bodyPr wrap="square">
            <a:spAutoFit/>
          </a:bodyPr>
          <a:lstStyle/>
          <a:p>
            <a:r>
              <a:rPr lang="en-IE" sz="1800" b="1" dirty="0" smtClean="0">
                <a:latin typeface="Arial" pitchFamily="34" charset="0"/>
                <a:cs typeface="Arial" pitchFamily="34" charset="0"/>
              </a:rPr>
              <a:t>4% reduction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Jan-Dec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1996231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non-PCV13 vaccine serotypes in &lt;5 year olds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1606" y="1219994"/>
            <a:ext cx="8231199" cy="427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5931981"/>
            <a:ext cx="10326356" cy="646331"/>
          </a:xfrm>
          <a:prstGeom prst="rect">
            <a:avLst/>
          </a:prstGeom>
        </p:spPr>
        <p:txBody>
          <a:bodyPr wrap="square">
            <a:spAutoFit/>
          </a:bodyPr>
          <a:lstStyle/>
          <a:p>
            <a:r>
              <a:rPr lang="en-IE" sz="1800" b="1" dirty="0" smtClean="0">
                <a:latin typeface="Arial" pitchFamily="34" charset="0"/>
                <a:cs typeface="Arial" pitchFamily="34" charset="0"/>
              </a:rPr>
              <a:t>Three </a:t>
            </a:r>
            <a:r>
              <a:rPr lang="en-IE" sz="1800" b="1" dirty="0">
                <a:latin typeface="Arial" pitchFamily="34" charset="0"/>
                <a:cs typeface="Arial" pitchFamily="34" charset="0"/>
              </a:rPr>
              <a:t>fold increase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2481413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non-PCV13 vaccine serotypes in ≥5 year olds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3206" y="1127714"/>
            <a:ext cx="8305799" cy="4487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6051" y="5855781"/>
            <a:ext cx="9646693" cy="646331"/>
          </a:xfrm>
          <a:prstGeom prst="rect">
            <a:avLst/>
          </a:prstGeom>
        </p:spPr>
        <p:txBody>
          <a:bodyPr wrap="square">
            <a:spAutoFit/>
          </a:bodyPr>
          <a:lstStyle/>
          <a:p>
            <a:r>
              <a:rPr lang="en-IE" sz="1800" b="1" dirty="0">
                <a:latin typeface="Arial" pitchFamily="34" charset="0"/>
                <a:cs typeface="Arial" pitchFamily="34" charset="0"/>
              </a:rPr>
              <a:t>Three fold increase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2026669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non-PCV13 vaccine serotypes in all age groups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5606" y="1174091"/>
            <a:ext cx="7924799" cy="4346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5865576"/>
            <a:ext cx="9600406" cy="646331"/>
          </a:xfrm>
          <a:prstGeom prst="rect">
            <a:avLst/>
          </a:prstGeom>
        </p:spPr>
        <p:txBody>
          <a:bodyPr wrap="square">
            <a:spAutoFit/>
          </a:bodyPr>
          <a:lstStyle/>
          <a:p>
            <a:r>
              <a:rPr lang="en-IE" sz="1800" b="1" dirty="0">
                <a:latin typeface="Arial" pitchFamily="34" charset="0"/>
                <a:cs typeface="Arial" pitchFamily="34" charset="0"/>
              </a:rPr>
              <a:t>Three fold</a:t>
            </a:r>
            <a:r>
              <a:rPr lang="en-IE" sz="1800" dirty="0">
                <a:latin typeface="Arial" pitchFamily="34" charset="0"/>
                <a:cs typeface="Arial" pitchFamily="34" charset="0"/>
              </a:rPr>
              <a:t> </a:t>
            </a:r>
            <a:r>
              <a:rPr lang="en-IE" sz="1800" b="1" dirty="0">
                <a:latin typeface="Arial" pitchFamily="34" charset="0"/>
                <a:cs typeface="Arial" pitchFamily="34" charset="0"/>
              </a:rPr>
              <a:t>increase</a:t>
            </a:r>
            <a:r>
              <a:rPr lang="en-IE" sz="1800" dirty="0">
                <a:latin typeface="Arial" pitchFamily="34" charset="0"/>
                <a:cs typeface="Arial" pitchFamily="34" charset="0"/>
              </a:rPr>
              <a:t> 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4152742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all serotypes in &lt;5 year olds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4"/>
          <p:cNvSpPr/>
          <p:nvPr/>
        </p:nvSpPr>
        <p:spPr>
          <a:xfrm>
            <a:off x="12166" y="5919569"/>
            <a:ext cx="9207240" cy="646331"/>
          </a:xfrm>
          <a:prstGeom prst="rect">
            <a:avLst/>
          </a:prstGeom>
        </p:spPr>
        <p:txBody>
          <a:bodyPr wrap="square">
            <a:spAutoFit/>
          </a:bodyPr>
          <a:lstStyle/>
          <a:p>
            <a:r>
              <a:rPr lang="en-IE" sz="1800" b="1" dirty="0" smtClean="0">
                <a:latin typeface="Arial" pitchFamily="34" charset="0"/>
                <a:cs typeface="Arial" pitchFamily="34" charset="0"/>
              </a:rPr>
              <a:t>61%</a:t>
            </a:r>
            <a:r>
              <a:rPr lang="en-IE" sz="1800" dirty="0" smtClean="0">
                <a:latin typeface="Arial" pitchFamily="34" charset="0"/>
                <a:cs typeface="Arial" pitchFamily="34" charset="0"/>
              </a:rPr>
              <a:t> </a:t>
            </a:r>
            <a:r>
              <a:rPr lang="en-IE" sz="1800" b="1" dirty="0">
                <a:latin typeface="Arial" pitchFamily="34" charset="0"/>
                <a:cs typeface="Arial" pitchFamily="34" charset="0"/>
              </a:rPr>
              <a:t>reduction</a:t>
            </a:r>
            <a:r>
              <a:rPr lang="en-IE" sz="1800" dirty="0">
                <a:latin typeface="Arial" pitchFamily="34" charset="0"/>
                <a:cs typeface="Arial" pitchFamily="34" charset="0"/>
              </a:rPr>
              <a:t> 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p>
        </p:txBody>
      </p:sp>
      <p:pic>
        <p:nvPicPr>
          <p:cNvPr id="1229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51806" y="1203382"/>
            <a:ext cx="8153400" cy="4495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0316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all serotypes in ≥5 year </a:t>
            </a:r>
            <a:r>
              <a:rPr lang="en-IE" sz="3200" dirty="0">
                <a:latin typeface="Arial" panose="020B0604020202020204" pitchFamily="34" charset="0"/>
                <a:cs typeface="Arial" panose="020B0604020202020204" pitchFamily="34" charset="0"/>
              </a:rPr>
              <a:t>olds</a:t>
            </a:r>
            <a:endParaRPr lang="en-I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4606" y="1197768"/>
            <a:ext cx="8686799" cy="434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8903" y="5838281"/>
            <a:ext cx="9264106" cy="646331"/>
          </a:xfrm>
          <a:prstGeom prst="rect">
            <a:avLst/>
          </a:prstGeom>
        </p:spPr>
        <p:txBody>
          <a:bodyPr wrap="square">
            <a:spAutoFit/>
          </a:bodyPr>
          <a:lstStyle/>
          <a:p>
            <a:r>
              <a:rPr lang="en-IE" sz="1800" b="1" dirty="0" smtClean="0">
                <a:latin typeface="Arial" pitchFamily="34" charset="0"/>
                <a:cs typeface="Arial" pitchFamily="34" charset="0"/>
              </a:rPr>
              <a:t>24%</a:t>
            </a:r>
            <a:r>
              <a:rPr lang="en-IE" sz="1800" dirty="0" smtClean="0">
                <a:latin typeface="Arial" pitchFamily="34" charset="0"/>
                <a:cs typeface="Arial" pitchFamily="34" charset="0"/>
              </a:rPr>
              <a:t> </a:t>
            </a:r>
            <a:r>
              <a:rPr lang="en-IE" sz="1800" b="1" dirty="0">
                <a:latin typeface="Arial" pitchFamily="34" charset="0"/>
                <a:cs typeface="Arial" pitchFamily="34" charset="0"/>
              </a:rPr>
              <a:t>increase</a:t>
            </a:r>
            <a:r>
              <a:rPr lang="en-IE" sz="1800" dirty="0">
                <a:latin typeface="Arial" pitchFamily="34" charset="0"/>
                <a:cs typeface="Arial" pitchFamily="34" charset="0"/>
              </a:rPr>
              <a:t> 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a:t>
            </a:r>
            <a:r>
              <a:rPr lang="en-IE" sz="1800" dirty="0">
                <a:latin typeface="Arial" pitchFamily="34" charset="0"/>
                <a:cs typeface="Arial" pitchFamily="34" charset="0"/>
              </a:rPr>
              <a:t> Irish Pneumococcal Reference Laboratory</a:t>
            </a:r>
            <a:endParaRPr lang="en-US" sz="1800" dirty="0"/>
          </a:p>
        </p:txBody>
      </p:sp>
    </p:spTree>
    <p:extLst>
      <p:ext uri="{BB962C8B-B14F-4D97-AF65-F5344CB8AC3E}">
        <p14:creationId xmlns:p14="http://schemas.microsoft.com/office/powerpoint/2010/main" val="4020747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all serotypes in all age groups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8028" y="1296194"/>
            <a:ext cx="7692377" cy="4228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7639" y="5810775"/>
            <a:ext cx="9191767" cy="646331"/>
          </a:xfrm>
          <a:prstGeom prst="rect">
            <a:avLst/>
          </a:prstGeom>
        </p:spPr>
        <p:txBody>
          <a:bodyPr wrap="square">
            <a:spAutoFit/>
          </a:bodyPr>
          <a:lstStyle/>
          <a:p>
            <a:r>
              <a:rPr lang="en-IE" sz="1800" b="1" dirty="0" smtClean="0">
                <a:latin typeface="Arial" pitchFamily="34" charset="0"/>
                <a:cs typeface="Arial" pitchFamily="34" charset="0"/>
              </a:rPr>
              <a:t>10% </a:t>
            </a:r>
            <a:r>
              <a:rPr lang="en-IE" sz="1800" b="1" dirty="0">
                <a:latin typeface="Arial" pitchFamily="34" charset="0"/>
                <a:cs typeface="Arial" pitchFamily="34" charset="0"/>
              </a:rPr>
              <a:t>increase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p>
        </p:txBody>
      </p:sp>
    </p:spTree>
    <p:extLst>
      <p:ext uri="{BB962C8B-B14F-4D97-AF65-F5344CB8AC3E}">
        <p14:creationId xmlns:p14="http://schemas.microsoft.com/office/powerpoint/2010/main" val="2692377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21" y="305594"/>
            <a:ext cx="9448085" cy="1326293"/>
          </a:xfrm>
        </p:spPr>
        <p:txBody>
          <a:bodyPr>
            <a:normAutofit fontScale="90000"/>
          </a:bodyPr>
          <a:lstStyle/>
          <a:p>
            <a:pPr algn="ctr"/>
            <a:r>
              <a:rPr lang="en-IE" dirty="0">
                <a:latin typeface="Arial" panose="020B0604020202020204" pitchFamily="34" charset="0"/>
                <a:cs typeface="Arial" panose="020B0604020202020204" pitchFamily="34" charset="0"/>
              </a:rPr>
              <a:t>Cumulative number of IPD isolates between January – </a:t>
            </a:r>
            <a:r>
              <a:rPr lang="en-IE" dirty="0" smtClean="0">
                <a:latin typeface="Arial" panose="020B0604020202020204" pitchFamily="34" charset="0"/>
                <a:cs typeface="Arial" panose="020B0604020202020204" pitchFamily="34" charset="0"/>
              </a:rPr>
              <a:t>December </a:t>
            </a:r>
            <a:r>
              <a:rPr lang="en-IE" dirty="0">
                <a:latin typeface="Arial" panose="020B0604020202020204" pitchFamily="34" charset="0"/>
                <a:cs typeface="Arial" panose="020B0604020202020204" pitchFamily="34" charset="0"/>
              </a:rPr>
              <a:t>2008 and </a:t>
            </a:r>
            <a:r>
              <a:rPr lang="en-IE" dirty="0" smtClean="0">
                <a:latin typeface="Arial" panose="020B0604020202020204" pitchFamily="34" charset="0"/>
                <a:cs typeface="Arial" panose="020B0604020202020204" pitchFamily="34" charset="0"/>
              </a:rPr>
              <a:t>2018 </a:t>
            </a:r>
            <a:r>
              <a:rPr lang="en-IE" dirty="0">
                <a:latin typeface="Arial" panose="020B0604020202020204" pitchFamily="34" charset="0"/>
                <a:cs typeface="Arial" panose="020B0604020202020204" pitchFamily="34" charset="0"/>
              </a:rPr>
              <a:t>and percentage changed in burden of IPD since introducing PCV in </a:t>
            </a:r>
            <a:r>
              <a:rPr lang="en-IE" dirty="0" smtClean="0">
                <a:latin typeface="Arial" panose="020B0604020202020204" pitchFamily="34" charset="0"/>
                <a:cs typeface="Arial" panose="020B0604020202020204" pitchFamily="34" charset="0"/>
              </a:rPr>
              <a:t>Ireland</a:t>
            </a:r>
            <a:endParaRPr lang="en-I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8406" y="2286794"/>
            <a:ext cx="10134572" cy="1471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218406" y="3810794"/>
            <a:ext cx="9372600" cy="830997"/>
          </a:xfrm>
          <a:prstGeom prst="rect">
            <a:avLst/>
          </a:prstGeom>
        </p:spPr>
        <p:txBody>
          <a:bodyPr wrap="square">
            <a:spAutoFit/>
          </a:bodyPr>
          <a:lstStyle/>
          <a:p>
            <a:r>
              <a:rPr lang="en-IE" sz="1200" b="1" dirty="0">
                <a:latin typeface="Arial" pitchFamily="34" charset="0"/>
                <a:cs typeface="Arial" pitchFamily="34" charset="0"/>
              </a:rPr>
              <a:t>Data Source: </a:t>
            </a:r>
            <a:r>
              <a:rPr lang="en-IE" sz="1200" dirty="0">
                <a:latin typeface="Arial" pitchFamily="34" charset="0"/>
                <a:cs typeface="Arial" pitchFamily="34" charset="0"/>
              </a:rPr>
              <a:t>National Typing Project</a:t>
            </a:r>
            <a:endParaRPr lang="en-US" sz="1200" dirty="0">
              <a:latin typeface="Arial" pitchFamily="34" charset="0"/>
              <a:cs typeface="Arial" pitchFamily="34" charset="0"/>
            </a:endParaRPr>
          </a:p>
          <a:p>
            <a:r>
              <a:rPr lang="en-IE" sz="1200" b="1" dirty="0">
                <a:latin typeface="Arial" pitchFamily="34" charset="0"/>
                <a:cs typeface="Arial" pitchFamily="34" charset="0"/>
              </a:rPr>
              <a:t>PCV7 serotypes:</a:t>
            </a:r>
            <a:r>
              <a:rPr lang="en-IE" sz="1200" dirty="0">
                <a:latin typeface="Arial" pitchFamily="34" charset="0"/>
                <a:cs typeface="Arial" pitchFamily="34" charset="0"/>
              </a:rPr>
              <a:t> 4, 6B, 9V, 14, 18C, 19F and 23F; </a:t>
            </a:r>
          </a:p>
          <a:p>
            <a:r>
              <a:rPr lang="en-IE" sz="1200" b="1" dirty="0">
                <a:latin typeface="Arial" pitchFamily="34" charset="0"/>
                <a:cs typeface="Arial" pitchFamily="34" charset="0"/>
              </a:rPr>
              <a:t>PCV13-7 serotypes</a:t>
            </a:r>
            <a:r>
              <a:rPr lang="en-IE" sz="1200" dirty="0">
                <a:latin typeface="Arial" pitchFamily="34" charset="0"/>
                <a:cs typeface="Arial" pitchFamily="34" charset="0"/>
              </a:rPr>
              <a:t>: 1, 3, 5, 6A, 7F, 19A</a:t>
            </a:r>
          </a:p>
          <a:p>
            <a:r>
              <a:rPr lang="en-IE" sz="1200" b="1" dirty="0">
                <a:latin typeface="Arial" pitchFamily="34" charset="0"/>
                <a:cs typeface="Arial" pitchFamily="34" charset="0"/>
              </a:rPr>
              <a:t>Non-PCV13 serotypes</a:t>
            </a:r>
            <a:r>
              <a:rPr lang="en-IE" sz="1200" dirty="0">
                <a:latin typeface="Arial" pitchFamily="34" charset="0"/>
                <a:cs typeface="Arial" pitchFamily="34" charset="0"/>
              </a:rPr>
              <a:t>: All serotypes excluding the 13 serotypes (listed above) in PCV13 </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11600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21" y="274701"/>
            <a:ext cx="10210085" cy="564293"/>
          </a:xfrm>
        </p:spPr>
        <p:txBody>
          <a:bodyPr>
            <a:normAutofit fontScale="90000"/>
          </a:bodyPr>
          <a:lstStyle/>
          <a:p>
            <a:pPr algn="ctr"/>
            <a:r>
              <a:rPr lang="en-IE" dirty="0">
                <a:latin typeface="Arial" panose="020B0604020202020204" pitchFamily="34" charset="0"/>
                <a:cs typeface="Arial" panose="020B0604020202020204" pitchFamily="34" charset="0"/>
              </a:rPr>
              <a:t>Distribution of the </a:t>
            </a:r>
            <a:r>
              <a:rPr lang="en-IE" i="1" dirty="0">
                <a:latin typeface="Arial" panose="020B0604020202020204" pitchFamily="34" charset="0"/>
                <a:cs typeface="Arial" panose="020B0604020202020204" pitchFamily="34" charset="0"/>
              </a:rPr>
              <a:t>S. pneumoniae </a:t>
            </a:r>
            <a:r>
              <a:rPr lang="en-IE" dirty="0">
                <a:latin typeface="Arial" panose="020B0604020202020204" pitchFamily="34" charset="0"/>
                <a:cs typeface="Arial" panose="020B0604020202020204" pitchFamily="34" charset="0"/>
              </a:rPr>
              <a:t>serotypes </a:t>
            </a:r>
            <a:br>
              <a:rPr lang="en-IE" dirty="0">
                <a:latin typeface="Arial" panose="020B0604020202020204" pitchFamily="34" charset="0"/>
                <a:cs typeface="Arial" panose="020B0604020202020204" pitchFamily="34" charset="0"/>
              </a:rPr>
            </a:br>
            <a:r>
              <a:rPr lang="en-IE" dirty="0">
                <a:latin typeface="Arial" panose="020B0604020202020204" pitchFamily="34" charset="0"/>
                <a:cs typeface="Arial" panose="020B0604020202020204" pitchFamily="34" charset="0"/>
              </a:rPr>
              <a:t>in Ireland by age group in Jan - </a:t>
            </a:r>
            <a:r>
              <a:rPr lang="en-IE" dirty="0" smtClean="0">
                <a:latin typeface="Arial" panose="020B0604020202020204" pitchFamily="34" charset="0"/>
                <a:cs typeface="Arial" panose="020B0604020202020204" pitchFamily="34" charset="0"/>
              </a:rPr>
              <a:t>Dec </a:t>
            </a:r>
            <a:r>
              <a:rPr lang="en-IE" dirty="0">
                <a:latin typeface="Arial" panose="020B0604020202020204" pitchFamily="34" charset="0"/>
                <a:cs typeface="Arial" panose="020B0604020202020204" pitchFamily="34" charset="0"/>
              </a:rPr>
              <a:t>2018</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6" name="Rectangle 5"/>
          <p:cNvSpPr/>
          <p:nvPr/>
        </p:nvSpPr>
        <p:spPr>
          <a:xfrm>
            <a:off x="1481" y="5715794"/>
            <a:ext cx="11493240" cy="830997"/>
          </a:xfrm>
          <a:prstGeom prst="rect">
            <a:avLst/>
          </a:prstGeom>
        </p:spPr>
        <p:txBody>
          <a:bodyPr wrap="square">
            <a:spAutoFit/>
          </a:bodyPr>
          <a:lstStyle/>
          <a:p>
            <a:r>
              <a:rPr lang="en-IE" sz="1600" dirty="0">
                <a:latin typeface="Arial" pitchFamily="34" charset="0"/>
                <a:cs typeface="Arial" pitchFamily="34" charset="0"/>
              </a:rPr>
              <a:t>* Denotes serotypes included in PCV7</a:t>
            </a:r>
          </a:p>
          <a:p>
            <a:r>
              <a:rPr lang="en-IE" sz="1600" dirty="0">
                <a:latin typeface="Arial" pitchFamily="34" charset="0"/>
                <a:cs typeface="Arial" pitchFamily="34" charset="0"/>
              </a:rPr>
              <a:t>*^ Denotes additional serotypes included in PCV13</a:t>
            </a:r>
          </a:p>
          <a:p>
            <a:r>
              <a:rPr lang="en-IE" sz="1600" b="1" dirty="0">
                <a:latin typeface="Arial" pitchFamily="34" charset="0"/>
                <a:cs typeface="Arial" pitchFamily="34" charset="0"/>
              </a:rPr>
              <a:t>Data source: </a:t>
            </a:r>
            <a:r>
              <a:rPr lang="en-IE" sz="1600" dirty="0">
                <a:latin typeface="Arial" pitchFamily="34" charset="0"/>
                <a:cs typeface="Arial" pitchFamily="34" charset="0"/>
              </a:rPr>
              <a:t>Irish Pneumococcal Reference </a:t>
            </a:r>
            <a:r>
              <a:rPr lang="en-IE" sz="1600" dirty="0" smtClean="0">
                <a:latin typeface="Arial" pitchFamily="34" charset="0"/>
                <a:cs typeface="Arial" pitchFamily="34" charset="0"/>
              </a:rPr>
              <a:t>Laboratory</a:t>
            </a:r>
            <a:endParaRPr lang="en-US" sz="2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5606" y="946309"/>
            <a:ext cx="80010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9989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latin typeface="Arial" panose="020B0604020202020204" pitchFamily="34" charset="0"/>
                <a:cs typeface="Arial" panose="020B0604020202020204" pitchFamily="34" charset="0"/>
              </a:rPr>
              <a:t>Activities key to the surveillance of IPD in Ireland</a:t>
            </a: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IE" b="1" i="1" dirty="0">
                <a:latin typeface="Arial" pitchFamily="34" charset="0"/>
                <a:cs typeface="Arial" pitchFamily="34" charset="0"/>
              </a:rPr>
              <a:t>Notifications:</a:t>
            </a:r>
            <a:r>
              <a:rPr lang="en-IE" dirty="0">
                <a:latin typeface="Arial" pitchFamily="34" charset="0"/>
                <a:cs typeface="Arial" pitchFamily="34" charset="0"/>
              </a:rPr>
              <a:t> Clinicians and laboratories should notify all cases of IPD to the relevant Department of Public Health and data are inputted to the national Computerised Infectious Diseases reporting (CIDR) system for notifiable infectious diseases.</a:t>
            </a:r>
            <a:endParaRPr lang="en-US" dirty="0">
              <a:latin typeface="Arial" pitchFamily="34" charset="0"/>
              <a:cs typeface="Arial" pitchFamily="34" charset="0"/>
            </a:endParaRPr>
          </a:p>
          <a:p>
            <a:pPr>
              <a:buFont typeface="Wingdings" pitchFamily="2" charset="2"/>
              <a:buChar char="Ø"/>
            </a:pPr>
            <a:r>
              <a:rPr lang="en-IE" b="1" i="1" dirty="0">
                <a:latin typeface="Arial" pitchFamily="34" charset="0"/>
                <a:cs typeface="Arial" pitchFamily="34" charset="0"/>
              </a:rPr>
              <a:t>Typing: </a:t>
            </a:r>
            <a:r>
              <a:rPr lang="en-IE" dirty="0">
                <a:latin typeface="Arial" pitchFamily="34" charset="0"/>
                <a:cs typeface="Arial" pitchFamily="34" charset="0"/>
              </a:rPr>
              <a:t>Laboratories should submit </a:t>
            </a:r>
            <a:r>
              <a:rPr lang="en-IE" b="1" dirty="0">
                <a:latin typeface="Arial" pitchFamily="34" charset="0"/>
                <a:cs typeface="Arial" pitchFamily="34" charset="0"/>
              </a:rPr>
              <a:t>all</a:t>
            </a:r>
            <a:r>
              <a:rPr lang="en-IE" dirty="0">
                <a:latin typeface="Arial" pitchFamily="34" charset="0"/>
                <a:cs typeface="Arial" pitchFamily="34" charset="0"/>
              </a:rPr>
              <a:t> invasive </a:t>
            </a:r>
            <a:r>
              <a:rPr lang="en-IE" i="1" dirty="0">
                <a:latin typeface="Arial" pitchFamily="34" charset="0"/>
                <a:cs typeface="Arial" pitchFamily="34" charset="0"/>
              </a:rPr>
              <a:t>S. pneumoniae</a:t>
            </a:r>
            <a:r>
              <a:rPr lang="en-IE" dirty="0">
                <a:latin typeface="Arial" pitchFamily="34" charset="0"/>
                <a:cs typeface="Arial" pitchFamily="34" charset="0"/>
              </a:rPr>
              <a:t> isolates to CUH for typing by address: Irish Pneumococcal Reference Laboratory </a:t>
            </a:r>
          </a:p>
          <a:p>
            <a:pPr marL="0" indent="0">
              <a:buNone/>
            </a:pPr>
            <a:r>
              <a:rPr lang="en-IE" i="1" u="sng" dirty="0">
                <a:latin typeface="Arial" pitchFamily="34" charset="0"/>
                <a:cs typeface="Arial" pitchFamily="34" charset="0"/>
              </a:rPr>
              <a:t>which is housed with</a:t>
            </a:r>
            <a:endParaRPr lang="en-US" i="1" u="sng" dirty="0">
              <a:latin typeface="Arial" pitchFamily="34" charset="0"/>
              <a:cs typeface="Arial" pitchFamily="34" charset="0"/>
            </a:endParaRPr>
          </a:p>
          <a:p>
            <a:pPr algn="ctr">
              <a:buNone/>
            </a:pPr>
            <a:r>
              <a:rPr lang="en-IE" dirty="0">
                <a:latin typeface="Arial" pitchFamily="34" charset="0"/>
                <a:cs typeface="Arial" pitchFamily="34" charset="0"/>
              </a:rPr>
              <a:t>Irish Meningitis &amp; Sepsis Reference Laboratory,</a:t>
            </a:r>
          </a:p>
          <a:p>
            <a:pPr algn="ctr">
              <a:buNone/>
            </a:pPr>
            <a:r>
              <a:rPr lang="en-IE" dirty="0">
                <a:latin typeface="Arial" pitchFamily="34" charset="0"/>
                <a:cs typeface="Arial" pitchFamily="34" charset="0"/>
              </a:rPr>
              <a:t>Temple Street Children’s University Hospital,</a:t>
            </a:r>
          </a:p>
          <a:p>
            <a:pPr algn="ctr">
              <a:buNone/>
            </a:pPr>
            <a:r>
              <a:rPr lang="en-IE" dirty="0">
                <a:latin typeface="Arial" pitchFamily="34" charset="0"/>
                <a:cs typeface="Arial" pitchFamily="34" charset="0"/>
              </a:rPr>
              <a:t>Temple Street, Dublin 1</a:t>
            </a:r>
          </a:p>
          <a:p>
            <a:pPr>
              <a:buFont typeface="Wingdings" pitchFamily="2" charset="2"/>
              <a:buChar char="Ø"/>
            </a:pPr>
            <a:r>
              <a:rPr lang="en-IE" b="1" i="1" dirty="0">
                <a:latin typeface="Arial" pitchFamily="34" charset="0"/>
                <a:cs typeface="Arial" pitchFamily="34" charset="0"/>
              </a:rPr>
              <a:t>Enhanced surveillance:</a:t>
            </a:r>
            <a:r>
              <a:rPr lang="en-IE" dirty="0">
                <a:latin typeface="Arial" pitchFamily="34" charset="0"/>
                <a:cs typeface="Arial" pitchFamily="34" charset="0"/>
              </a:rPr>
              <a:t> Departments of Public Health perform enhanced surveillance on cases of IPD notifications and enter these data on CIDR.</a:t>
            </a:r>
            <a:endParaRPr lang="en-US" dirty="0">
              <a:latin typeface="Arial" pitchFamily="34" charset="0"/>
              <a:cs typeface="Arial" pitchFamily="34" charset="0"/>
            </a:endParaRPr>
          </a:p>
          <a:p>
            <a:pPr>
              <a:buFont typeface="Wingdings" pitchFamily="2" charset="2"/>
              <a:buChar char="Ø"/>
            </a:pPr>
            <a:r>
              <a:rPr lang="en-IE" b="1" i="1" dirty="0">
                <a:latin typeface="Arial" pitchFamily="34" charset="0"/>
                <a:cs typeface="Arial" pitchFamily="34" charset="0"/>
              </a:rPr>
              <a:t>Antimicrobial resistance:</a:t>
            </a:r>
            <a:r>
              <a:rPr lang="en-IE" dirty="0">
                <a:latin typeface="Arial" pitchFamily="34" charset="0"/>
                <a:cs typeface="Arial" pitchFamily="34" charset="0"/>
              </a:rPr>
              <a:t> Laboratories should report data on antimicrobial resistance profiles of invasive </a:t>
            </a:r>
            <a:r>
              <a:rPr lang="en-IE" i="1" dirty="0">
                <a:latin typeface="Arial" pitchFamily="34" charset="0"/>
                <a:cs typeface="Arial" pitchFamily="34" charset="0"/>
              </a:rPr>
              <a:t>S. pneumoniae</a:t>
            </a:r>
            <a:r>
              <a:rPr lang="en-IE" dirty="0">
                <a:latin typeface="Arial" pitchFamily="34" charset="0"/>
                <a:cs typeface="Arial" pitchFamily="34" charset="0"/>
              </a:rPr>
              <a:t> isolates (from blood and CSF) to the European Antimicrobial Resistance Surveillance System </a:t>
            </a:r>
            <a:r>
              <a:rPr lang="en-IE" dirty="0" smtClean="0">
                <a:latin typeface="Arial" pitchFamily="34" charset="0"/>
                <a:cs typeface="Arial" pitchFamily="34" charset="0"/>
              </a:rPr>
              <a:t>Network (</a:t>
            </a:r>
            <a:r>
              <a:rPr lang="en-IE" dirty="0">
                <a:latin typeface="Arial" pitchFamily="34" charset="0"/>
                <a:cs typeface="Arial" pitchFamily="34" charset="0"/>
              </a:rPr>
              <a:t>EARS-Net) at HPSC.</a:t>
            </a:r>
            <a:endParaRPr lang="en-US" dirty="0">
              <a:latin typeface="Arial" pitchFamily="34" charset="0"/>
              <a:cs typeface="Arial" pitchFamily="34" charset="0"/>
            </a:endParaRPr>
          </a:p>
          <a:p>
            <a:pPr marL="0" indent="0">
              <a:buNone/>
            </a:pP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4046161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latin typeface="Arial" panose="020B0604020202020204" pitchFamily="34" charset="0"/>
                <a:cs typeface="Arial" panose="020B0604020202020204" pitchFamily="34" charset="0"/>
              </a:rPr>
              <a:t>Background</a:t>
            </a:r>
          </a:p>
        </p:txBody>
      </p:sp>
      <p:sp>
        <p:nvSpPr>
          <p:cNvPr id="3" name="Content Placeholder 2"/>
          <p:cNvSpPr>
            <a:spLocks noGrp="1"/>
          </p:cNvSpPr>
          <p:nvPr>
            <p:ph idx="1"/>
          </p:nvPr>
        </p:nvSpPr>
        <p:spPr/>
        <p:txBody>
          <a:bodyPr>
            <a:normAutofit fontScale="62500" lnSpcReduction="20000"/>
          </a:bodyPr>
          <a:lstStyle/>
          <a:p>
            <a:pPr marL="0" lvl="1" indent="0">
              <a:buClr>
                <a:srgbClr val="A50021"/>
              </a:buClr>
              <a:buNone/>
              <a:defRPr/>
            </a:pPr>
            <a:endParaRPr lang="en-IE" sz="3400" dirty="0">
              <a:latin typeface="Arial" pitchFamily="34" charset="0"/>
              <a:cs typeface="Arial" pitchFamily="34" charset="0"/>
            </a:endParaRPr>
          </a:p>
          <a:p>
            <a:pPr>
              <a:buClr>
                <a:srgbClr val="A50021"/>
              </a:buClr>
              <a:buFont typeface="Wingdings" pitchFamily="2" charset="2"/>
              <a:buChar char="Ø"/>
              <a:defRPr/>
            </a:pPr>
            <a:r>
              <a:rPr lang="en-IE" sz="3800" dirty="0" smtClean="0">
                <a:latin typeface="Arial" pitchFamily="34" charset="0"/>
                <a:cs typeface="Arial" pitchFamily="34" charset="0"/>
              </a:rPr>
              <a:t>IPD </a:t>
            </a:r>
            <a:r>
              <a:rPr lang="en-IE" sz="3800" dirty="0">
                <a:latin typeface="Arial" pitchFamily="34" charset="0"/>
                <a:cs typeface="Arial" pitchFamily="34" charset="0"/>
              </a:rPr>
              <a:t>is a notifiable disease since January </a:t>
            </a:r>
            <a:r>
              <a:rPr lang="en-IE" sz="3800" dirty="0" smtClean="0">
                <a:latin typeface="Arial" pitchFamily="34" charset="0"/>
                <a:cs typeface="Arial" pitchFamily="34" charset="0"/>
              </a:rPr>
              <a:t>2004</a:t>
            </a:r>
            <a:endParaRPr lang="en-IE" sz="3800" dirty="0">
              <a:latin typeface="Arial" pitchFamily="34" charset="0"/>
              <a:cs typeface="Arial" pitchFamily="34" charset="0"/>
            </a:endParaRPr>
          </a:p>
          <a:p>
            <a:pPr lvl="1">
              <a:buClr>
                <a:srgbClr val="A50021"/>
              </a:buClr>
              <a:buFont typeface="Wingdings" pitchFamily="2" charset="2"/>
              <a:buChar char="Ø"/>
              <a:defRPr/>
            </a:pPr>
            <a:r>
              <a:rPr lang="en-IE" sz="2900" dirty="0" smtClean="0">
                <a:latin typeface="Arial" pitchFamily="34" charset="0"/>
                <a:cs typeface="Arial" pitchFamily="34" charset="0"/>
              </a:rPr>
              <a:t>Clinicians </a:t>
            </a:r>
            <a:r>
              <a:rPr lang="en-IE" sz="2900" dirty="0">
                <a:latin typeface="Arial" pitchFamily="34" charset="0"/>
                <a:cs typeface="Arial" pitchFamily="34" charset="0"/>
              </a:rPr>
              <a:t>and laboratories are legally obliged to notify all cases to the relevant Department of Public Health</a:t>
            </a:r>
          </a:p>
          <a:p>
            <a:pPr>
              <a:buClr>
                <a:srgbClr val="A50021"/>
              </a:buClr>
              <a:buFont typeface="Wingdings" pitchFamily="2" charset="2"/>
              <a:buChar char="Ø"/>
              <a:defRPr/>
            </a:pPr>
            <a:r>
              <a:rPr lang="en-IE" sz="3400" dirty="0">
                <a:latin typeface="Arial" pitchFamily="34" charset="0"/>
                <a:cs typeface="Arial" pitchFamily="34" charset="0"/>
              </a:rPr>
              <a:t>IPD Typing Project commenced in April 2007 and has been instrumental </a:t>
            </a:r>
            <a:r>
              <a:rPr lang="en-IE" sz="3400" dirty="0" smtClean="0">
                <a:latin typeface="Arial" pitchFamily="34" charset="0"/>
                <a:cs typeface="Arial" pitchFamily="34" charset="0"/>
              </a:rPr>
              <a:t>in:</a:t>
            </a:r>
          </a:p>
          <a:p>
            <a:pPr lvl="1">
              <a:buClr>
                <a:srgbClr val="A50021"/>
              </a:buClr>
              <a:buFont typeface="Wingdings" pitchFamily="2" charset="2"/>
              <a:buChar char="Ø"/>
              <a:defRPr/>
            </a:pPr>
            <a:r>
              <a:rPr lang="en-IE" sz="2900" dirty="0" smtClean="0">
                <a:latin typeface="Arial" pitchFamily="34" charset="0"/>
                <a:cs typeface="Arial" pitchFamily="34" charset="0"/>
              </a:rPr>
              <a:t>Determining </a:t>
            </a:r>
            <a:r>
              <a:rPr lang="en-IE" sz="2900" dirty="0">
                <a:latin typeface="Arial" pitchFamily="34" charset="0"/>
                <a:cs typeface="Arial" pitchFamily="34" charset="0"/>
              </a:rPr>
              <a:t>the serotype distribution of IPD isolates prior to the introduction of PCV7 to the infant immunisation </a:t>
            </a:r>
            <a:r>
              <a:rPr lang="en-IE" sz="2900" dirty="0" smtClean="0">
                <a:latin typeface="Arial" pitchFamily="34" charset="0"/>
                <a:cs typeface="Arial" pitchFamily="34" charset="0"/>
              </a:rPr>
              <a:t>schedule</a:t>
            </a:r>
          </a:p>
          <a:p>
            <a:pPr lvl="1">
              <a:buClr>
                <a:srgbClr val="A50021"/>
              </a:buClr>
              <a:buFont typeface="Wingdings" pitchFamily="2" charset="2"/>
              <a:buChar char="Ø"/>
              <a:defRPr/>
            </a:pPr>
            <a:r>
              <a:rPr lang="en-IE" sz="2900" dirty="0" smtClean="0">
                <a:latin typeface="Arial" pitchFamily="34" charset="0"/>
                <a:cs typeface="Arial" pitchFamily="34" charset="0"/>
              </a:rPr>
              <a:t>Monitoring </a:t>
            </a:r>
            <a:r>
              <a:rPr lang="en-IE" sz="2900" dirty="0">
                <a:latin typeface="Arial" pitchFamily="34" charset="0"/>
                <a:cs typeface="Arial" pitchFamily="34" charset="0"/>
              </a:rPr>
              <a:t>the impact of the vaccine on the burden of IPD and on the serotype distribution of isolates</a:t>
            </a:r>
          </a:p>
          <a:p>
            <a:pPr>
              <a:buClr>
                <a:srgbClr val="A50021"/>
              </a:buClr>
              <a:buFont typeface="Wingdings" pitchFamily="2" charset="2"/>
              <a:buChar char="Ø"/>
              <a:defRPr/>
            </a:pPr>
            <a:r>
              <a:rPr lang="en-IE" sz="3800" dirty="0">
                <a:latin typeface="Arial" pitchFamily="34" charset="0"/>
                <a:cs typeface="Arial" pitchFamily="34" charset="0"/>
              </a:rPr>
              <a:t>PCV7 vaccine was introduced in September </a:t>
            </a:r>
            <a:r>
              <a:rPr lang="en-IE" sz="3800" dirty="0" smtClean="0">
                <a:latin typeface="Arial" pitchFamily="34" charset="0"/>
                <a:cs typeface="Arial" pitchFamily="34" charset="0"/>
              </a:rPr>
              <a:t>2008</a:t>
            </a:r>
          </a:p>
          <a:p>
            <a:pPr lvl="1">
              <a:buClr>
                <a:srgbClr val="A50021"/>
              </a:buClr>
              <a:buFont typeface="Wingdings" pitchFamily="2" charset="2"/>
              <a:buChar char="Ø"/>
              <a:defRPr/>
            </a:pPr>
            <a:r>
              <a:rPr lang="en-IE" sz="2900" dirty="0">
                <a:latin typeface="Arial" pitchFamily="34" charset="0"/>
                <a:cs typeface="Arial" pitchFamily="34" charset="0"/>
              </a:rPr>
              <a:t>T</a:t>
            </a:r>
            <a:r>
              <a:rPr lang="en-IE" sz="2900" dirty="0" smtClean="0">
                <a:latin typeface="Arial" pitchFamily="34" charset="0"/>
                <a:cs typeface="Arial" pitchFamily="34" charset="0"/>
              </a:rPr>
              <a:t>o </a:t>
            </a:r>
            <a:r>
              <a:rPr lang="en-IE" sz="2900" dirty="0">
                <a:latin typeface="Arial" pitchFamily="34" charset="0"/>
                <a:cs typeface="Arial" pitchFamily="34" charset="0"/>
              </a:rPr>
              <a:t>the routine infant immunisation schedule at 2, 6 and 12 </a:t>
            </a:r>
            <a:r>
              <a:rPr lang="en-IE" sz="2900" dirty="0" smtClean="0">
                <a:latin typeface="Arial" pitchFamily="34" charset="0"/>
                <a:cs typeface="Arial" pitchFamily="34" charset="0"/>
              </a:rPr>
              <a:t>months</a:t>
            </a:r>
          </a:p>
          <a:p>
            <a:pPr lvl="1">
              <a:buClr>
                <a:srgbClr val="A50021"/>
              </a:buClr>
              <a:buFont typeface="Wingdings" pitchFamily="2" charset="2"/>
              <a:buChar char="Ø"/>
              <a:defRPr/>
            </a:pPr>
            <a:r>
              <a:rPr lang="en-IE" sz="2900" dirty="0" smtClean="0">
                <a:latin typeface="Arial" pitchFamily="34" charset="0"/>
                <a:cs typeface="Arial" pitchFamily="34" charset="0"/>
              </a:rPr>
              <a:t>Catch-up </a:t>
            </a:r>
            <a:r>
              <a:rPr lang="en-IE" sz="2900" dirty="0">
                <a:latin typeface="Arial" pitchFamily="34" charset="0"/>
                <a:cs typeface="Arial" pitchFamily="34" charset="0"/>
              </a:rPr>
              <a:t>for children </a:t>
            </a:r>
            <a:r>
              <a:rPr lang="en-IE" sz="2900" dirty="0" smtClean="0">
                <a:latin typeface="Arial" pitchFamily="34" charset="0"/>
                <a:cs typeface="Arial" pitchFamily="34" charset="0"/>
              </a:rPr>
              <a:t>&lt;2 </a:t>
            </a:r>
            <a:r>
              <a:rPr lang="en-IE" sz="2900" dirty="0">
                <a:latin typeface="Arial" pitchFamily="34" charset="0"/>
                <a:cs typeface="Arial" pitchFamily="34" charset="0"/>
              </a:rPr>
              <a:t>years of age (born 02/09/2006-30/06/2008)</a:t>
            </a:r>
          </a:p>
          <a:p>
            <a:pPr>
              <a:buClr>
                <a:srgbClr val="A50021"/>
              </a:buClr>
              <a:buFont typeface="Wingdings" pitchFamily="2" charset="2"/>
              <a:buChar char="Ø"/>
              <a:defRPr/>
            </a:pPr>
            <a:r>
              <a:rPr lang="en-IE" sz="3800" dirty="0">
                <a:latin typeface="Arial" pitchFamily="34" charset="0"/>
                <a:cs typeface="Arial" pitchFamily="34" charset="0"/>
              </a:rPr>
              <a:t>PCV13 was introduced in December </a:t>
            </a:r>
            <a:r>
              <a:rPr lang="en-IE" sz="3800" dirty="0" smtClean="0">
                <a:latin typeface="Arial" pitchFamily="34" charset="0"/>
                <a:cs typeface="Arial" pitchFamily="34" charset="0"/>
              </a:rPr>
              <a:t>2010</a:t>
            </a:r>
          </a:p>
          <a:p>
            <a:pPr lvl="1">
              <a:buClr>
                <a:srgbClr val="A50021"/>
              </a:buClr>
              <a:buFont typeface="Wingdings" pitchFamily="2" charset="2"/>
              <a:buChar char="Ø"/>
              <a:defRPr/>
            </a:pPr>
            <a:r>
              <a:rPr lang="en-IE" sz="2900" dirty="0" smtClean="0">
                <a:latin typeface="Arial" pitchFamily="34" charset="0"/>
                <a:cs typeface="Arial" pitchFamily="34" charset="0"/>
              </a:rPr>
              <a:t>To </a:t>
            </a:r>
            <a:r>
              <a:rPr lang="en-IE" sz="2900" dirty="0">
                <a:latin typeface="Arial" pitchFamily="34" charset="0"/>
                <a:cs typeface="Arial" pitchFamily="34" charset="0"/>
              </a:rPr>
              <a:t>the routine infant immunisation schedule at 2, 6 and 12 months for children born in or after October </a:t>
            </a:r>
            <a:r>
              <a:rPr lang="en-IE" sz="2900" dirty="0" smtClean="0">
                <a:latin typeface="Arial" pitchFamily="34" charset="0"/>
                <a:cs typeface="Arial" pitchFamily="34" charset="0"/>
              </a:rPr>
              <a:t>2010</a:t>
            </a:r>
          </a:p>
          <a:p>
            <a:pPr lvl="1">
              <a:buClr>
                <a:srgbClr val="A50021"/>
              </a:buClr>
              <a:buFont typeface="Wingdings" pitchFamily="2" charset="2"/>
              <a:buChar char="Ø"/>
              <a:defRPr/>
            </a:pPr>
            <a:r>
              <a:rPr lang="en-IE" sz="2900" dirty="0" smtClean="0">
                <a:latin typeface="Arial" pitchFamily="34" charset="0"/>
                <a:cs typeface="Arial" pitchFamily="34" charset="0"/>
              </a:rPr>
              <a:t>In </a:t>
            </a:r>
            <a:r>
              <a:rPr lang="en-IE" sz="2900" dirty="0">
                <a:latin typeface="Arial" pitchFamily="34" charset="0"/>
                <a:cs typeface="Arial" pitchFamily="34" charset="0"/>
              </a:rPr>
              <a:t>December 2016 due to introduction of Men B vaccine, the third dose of PCV was </a:t>
            </a:r>
            <a:r>
              <a:rPr lang="en-IE" sz="2900" dirty="0" smtClean="0">
                <a:latin typeface="Arial" pitchFamily="34" charset="0"/>
                <a:cs typeface="Arial" pitchFamily="34" charset="0"/>
              </a:rPr>
              <a:t>shifted from </a:t>
            </a:r>
            <a:r>
              <a:rPr lang="en-IE" sz="2900" dirty="0">
                <a:latin typeface="Arial" pitchFamily="34" charset="0"/>
                <a:cs typeface="Arial" pitchFamily="34" charset="0"/>
              </a:rPr>
              <a:t>12 to 13 months of age for children born after October 1</a:t>
            </a:r>
            <a:r>
              <a:rPr lang="en-IE" sz="2900" baseline="30000" dirty="0">
                <a:latin typeface="Arial" pitchFamily="34" charset="0"/>
                <a:cs typeface="Arial" pitchFamily="34" charset="0"/>
              </a:rPr>
              <a:t>st</a:t>
            </a:r>
            <a:r>
              <a:rPr lang="en-IE" sz="2900" dirty="0">
                <a:latin typeface="Arial" pitchFamily="34" charset="0"/>
                <a:cs typeface="Arial" pitchFamily="34" charset="0"/>
              </a:rPr>
              <a:t> </a:t>
            </a:r>
          </a:p>
          <a:p>
            <a:endParaRPr lang="en-IE" sz="2900" dirty="0" smtClean="0"/>
          </a:p>
        </p:txBody>
      </p:sp>
    </p:spTree>
    <p:extLst>
      <p:ext uri="{BB962C8B-B14F-4D97-AF65-F5344CB8AC3E}">
        <p14:creationId xmlns:p14="http://schemas.microsoft.com/office/powerpoint/2010/main" val="1670752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21" y="274701"/>
            <a:ext cx="9752885" cy="564293"/>
          </a:xfrm>
        </p:spPr>
        <p:txBody>
          <a:bodyPr/>
          <a:lstStyle/>
          <a:p>
            <a:pPr algn="ctr"/>
            <a:r>
              <a:rPr lang="en-IE" dirty="0">
                <a:latin typeface="Arial" panose="020B0604020202020204" pitchFamily="34" charset="0"/>
                <a:cs typeface="Arial" panose="020B0604020202020204" pitchFamily="34" charset="0"/>
              </a:rPr>
              <a:t>Laboratories: Submission of isolates for typing</a:t>
            </a:r>
          </a:p>
        </p:txBody>
      </p:sp>
      <p:sp>
        <p:nvSpPr>
          <p:cNvPr id="3" name="Content Placeholder 2"/>
          <p:cNvSpPr>
            <a:spLocks noGrp="1"/>
          </p:cNvSpPr>
          <p:nvPr>
            <p:ph idx="1"/>
          </p:nvPr>
        </p:nvSpPr>
        <p:spPr/>
        <p:txBody>
          <a:bodyPr/>
          <a:lstStyle/>
          <a:p>
            <a:pPr algn="ctr">
              <a:buFont typeface="Wingdings" pitchFamily="2" charset="2"/>
              <a:buNone/>
            </a:pPr>
            <a:r>
              <a:rPr lang="en-IE" dirty="0">
                <a:latin typeface="Arial" pitchFamily="34" charset="0"/>
                <a:cs typeface="Arial" pitchFamily="34" charset="0"/>
              </a:rPr>
              <a:t>For details regarding the submission of invasive </a:t>
            </a:r>
          </a:p>
          <a:p>
            <a:pPr algn="ctr">
              <a:buFont typeface="Wingdings" pitchFamily="2" charset="2"/>
              <a:buNone/>
            </a:pPr>
            <a:r>
              <a:rPr lang="en-IE" i="1" dirty="0">
                <a:latin typeface="Arial" pitchFamily="34" charset="0"/>
                <a:cs typeface="Arial" pitchFamily="34" charset="0"/>
              </a:rPr>
              <a:t>Streptococcus pneumoniae</a:t>
            </a:r>
            <a:r>
              <a:rPr lang="en-IE" dirty="0">
                <a:latin typeface="Arial" pitchFamily="34" charset="0"/>
                <a:cs typeface="Arial" pitchFamily="34" charset="0"/>
              </a:rPr>
              <a:t> isolates for typing, please contact:</a:t>
            </a:r>
          </a:p>
          <a:p>
            <a:pPr>
              <a:buFont typeface="Wingdings" pitchFamily="2" charset="2"/>
              <a:buNone/>
            </a:pPr>
            <a:endParaRPr lang="en-IE" dirty="0">
              <a:latin typeface="Arial" pitchFamily="34" charset="0"/>
              <a:cs typeface="Arial" pitchFamily="34" charset="0"/>
            </a:endParaRPr>
          </a:p>
          <a:p>
            <a:pPr algn="ctr">
              <a:buNone/>
            </a:pPr>
            <a:r>
              <a:rPr lang="en-IE" dirty="0" smtClean="0">
                <a:latin typeface="Arial" panose="020B0604020202020204" pitchFamily="34" charset="0"/>
                <a:cs typeface="Arial" panose="020B0604020202020204" pitchFamily="34" charset="0"/>
              </a:rPr>
              <a:t>Dr </a:t>
            </a:r>
            <a:r>
              <a:rPr lang="en-IE" dirty="0">
                <a:latin typeface="Arial" panose="020B0604020202020204" pitchFamily="34" charset="0"/>
                <a:cs typeface="Arial" panose="020B0604020202020204" pitchFamily="34" charset="0"/>
              </a:rPr>
              <a:t>Mary Corcoran </a:t>
            </a:r>
            <a:endParaRPr lang="en-US" dirty="0">
              <a:latin typeface="Arial" panose="020B0604020202020204" pitchFamily="34" charset="0"/>
              <a:cs typeface="Arial" panose="020B0604020202020204" pitchFamily="34" charset="0"/>
            </a:endParaRPr>
          </a:p>
          <a:p>
            <a:pPr algn="ctr">
              <a:buNone/>
            </a:pPr>
            <a:r>
              <a:rPr lang="en-IE" dirty="0">
                <a:latin typeface="Arial" panose="020B0604020202020204" pitchFamily="34" charset="0"/>
                <a:cs typeface="Arial" panose="020B0604020202020204" pitchFamily="34" charset="0"/>
              </a:rPr>
              <a:t>Tel.:  01 878 4854</a:t>
            </a:r>
          </a:p>
          <a:p>
            <a:pPr algn="ctr">
              <a:buNone/>
            </a:pPr>
            <a:r>
              <a:rPr lang="en-IE" dirty="0">
                <a:latin typeface="Arial" panose="020B0604020202020204" pitchFamily="34" charset="0"/>
                <a:cs typeface="Arial" panose="020B0604020202020204" pitchFamily="34" charset="0"/>
              </a:rPr>
              <a:t>Email: </a:t>
            </a:r>
            <a:r>
              <a:rPr lang="en-IE" dirty="0">
                <a:solidFill>
                  <a:srgbClr val="FF0000"/>
                </a:solidFill>
                <a:latin typeface="Arial" pitchFamily="34" charset="0"/>
                <a:cs typeface="Arial" pitchFamily="34" charset="0"/>
                <a:hlinkClick r:id="rId2"/>
              </a:rPr>
              <a:t>mary.corcoran@cuh.ie</a:t>
            </a:r>
            <a:endParaRPr lang="en-IE" dirty="0">
              <a:solidFill>
                <a:srgbClr val="FF0000"/>
              </a:solidFill>
              <a:latin typeface="Arial" pitchFamily="34" charset="0"/>
              <a:cs typeface="Arial" pitchFamily="34" charset="0"/>
            </a:endParaRPr>
          </a:p>
          <a:p>
            <a:pPr algn="ctr">
              <a:buNone/>
            </a:pPr>
            <a:r>
              <a:rPr lang="en-IE" sz="2000" b="1" dirty="0">
                <a:latin typeface="Arial" pitchFamily="34" charset="0"/>
                <a:cs typeface="Arial" pitchFamily="34" charset="0"/>
              </a:rPr>
              <a:t>Address:</a:t>
            </a:r>
          </a:p>
          <a:p>
            <a:pPr algn="ctr">
              <a:buNone/>
            </a:pPr>
            <a:r>
              <a:rPr lang="en-IE" sz="2000" dirty="0">
                <a:latin typeface="Arial" pitchFamily="34" charset="0"/>
                <a:cs typeface="Arial" pitchFamily="34" charset="0"/>
              </a:rPr>
              <a:t>Irish Pneumococcal Reference Laboratory,</a:t>
            </a:r>
            <a:endParaRPr lang="en-US" sz="2000" dirty="0">
              <a:latin typeface="Arial" pitchFamily="34" charset="0"/>
              <a:cs typeface="Arial" pitchFamily="34" charset="0"/>
            </a:endParaRPr>
          </a:p>
          <a:p>
            <a:pPr algn="ctr">
              <a:buNone/>
            </a:pPr>
            <a:r>
              <a:rPr lang="en-IE" sz="2000" dirty="0">
                <a:latin typeface="Arial" pitchFamily="34" charset="0"/>
                <a:cs typeface="Arial" pitchFamily="34" charset="0"/>
              </a:rPr>
              <a:t>Irish Meningitis &amp; Sepsis Reference Laboratory,</a:t>
            </a:r>
          </a:p>
          <a:p>
            <a:pPr algn="ctr">
              <a:buNone/>
            </a:pPr>
            <a:r>
              <a:rPr lang="en-IE" sz="2000" dirty="0">
                <a:latin typeface="Arial" pitchFamily="34" charset="0"/>
                <a:cs typeface="Arial" pitchFamily="34" charset="0"/>
              </a:rPr>
              <a:t>Temple Street Children’s University Hospital,</a:t>
            </a:r>
          </a:p>
          <a:p>
            <a:pPr algn="ctr">
              <a:buNone/>
            </a:pPr>
            <a:r>
              <a:rPr lang="en-IE" sz="2000" dirty="0">
                <a:latin typeface="Arial" pitchFamily="34" charset="0"/>
                <a:cs typeface="Arial" pitchFamily="34" charset="0"/>
              </a:rPr>
              <a:t>Temple Street, Dublin 1</a:t>
            </a:r>
          </a:p>
          <a:p>
            <a:pPr algn="ctr">
              <a:buNone/>
            </a:pPr>
            <a:endParaRPr lang="en-US" dirty="0">
              <a:solidFill>
                <a:srgbClr val="FF0000"/>
              </a:solidFill>
              <a:latin typeface="Arial" pitchFamily="34" charset="0"/>
              <a:cs typeface="Arial" pitchFamily="34" charset="0"/>
            </a:endParaRPr>
          </a:p>
          <a:p>
            <a:pPr marL="0" indent="0">
              <a:buNone/>
            </a:pP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3395550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latin typeface="Arial" panose="020B0604020202020204" pitchFamily="34" charset="0"/>
                <a:cs typeface="Arial" panose="020B0604020202020204" pitchFamily="34" charset="0"/>
              </a:rPr>
              <a:t>Departments of Public Health: IPD surveillance</a:t>
            </a:r>
          </a:p>
        </p:txBody>
      </p:sp>
      <p:sp>
        <p:nvSpPr>
          <p:cNvPr id="3" name="Content Placeholder 2"/>
          <p:cNvSpPr>
            <a:spLocks noGrp="1"/>
          </p:cNvSpPr>
          <p:nvPr>
            <p:ph idx="1"/>
          </p:nvPr>
        </p:nvSpPr>
        <p:spPr/>
        <p:txBody>
          <a:bodyPr/>
          <a:lstStyle/>
          <a:p>
            <a:pPr>
              <a:buFont typeface="Wingdings" pitchFamily="2" charset="2"/>
              <a:buChar char="Ø"/>
            </a:pPr>
            <a:r>
              <a:rPr lang="en-IE" sz="3200" dirty="0">
                <a:latin typeface="Arial" pitchFamily="34" charset="0"/>
                <a:cs typeface="Arial" pitchFamily="34" charset="0"/>
              </a:rPr>
              <a:t>IPD </a:t>
            </a:r>
            <a:r>
              <a:rPr lang="en-IE" sz="3200" b="1" dirty="0">
                <a:latin typeface="Arial" pitchFamily="34" charset="0"/>
                <a:cs typeface="Arial" pitchFamily="34" charset="0"/>
              </a:rPr>
              <a:t>enhanced surveillance form </a:t>
            </a:r>
            <a:r>
              <a:rPr lang="en-IE" sz="3200" dirty="0">
                <a:latin typeface="Arial" pitchFamily="34" charset="0"/>
                <a:cs typeface="Arial" pitchFamily="34" charset="0"/>
              </a:rPr>
              <a:t>is available at: </a:t>
            </a:r>
            <a:r>
              <a:rPr lang="en-IE" dirty="0">
                <a:solidFill>
                  <a:srgbClr val="0070C0"/>
                </a:solidFill>
                <a:latin typeface="Arial" pitchFamily="34" charset="0"/>
                <a:cs typeface="Arial" pitchFamily="34" charset="0"/>
                <a:hlinkClick r:id="rId2"/>
              </a:rPr>
              <a:t>http://</a:t>
            </a:r>
            <a:r>
              <a:rPr lang="en-IE" dirty="0" smtClean="0">
                <a:solidFill>
                  <a:srgbClr val="0070C0"/>
                </a:solidFill>
                <a:latin typeface="Arial" pitchFamily="34" charset="0"/>
                <a:cs typeface="Arial" pitchFamily="34" charset="0"/>
                <a:hlinkClick r:id="rId2"/>
              </a:rPr>
              <a:t>www.hpsc.ie/A-Z/VaccinePreventable/PneumococcalDisease/SurveillanceForms</a:t>
            </a:r>
            <a:r>
              <a:rPr lang="en-IE" sz="2000" dirty="0">
                <a:solidFill>
                  <a:srgbClr val="0070C0"/>
                </a:solidFill>
                <a:hlinkClick r:id="rId2"/>
              </a:rPr>
              <a:t>/</a:t>
            </a:r>
            <a:endParaRPr lang="en-IE" sz="2000" dirty="0">
              <a:solidFill>
                <a:srgbClr val="0070C0"/>
              </a:solidFill>
            </a:endParaRPr>
          </a:p>
          <a:p>
            <a:pPr>
              <a:buNone/>
            </a:pPr>
            <a:endParaRPr lang="en-IE" sz="2000" dirty="0">
              <a:solidFill>
                <a:srgbClr val="0070C0"/>
              </a:solidFill>
              <a:latin typeface="Arial" pitchFamily="34" charset="0"/>
              <a:cs typeface="Arial" pitchFamily="34" charset="0"/>
            </a:endParaRPr>
          </a:p>
          <a:p>
            <a:pPr>
              <a:buNone/>
            </a:pPr>
            <a:endParaRPr lang="en-IE" sz="2000" dirty="0">
              <a:solidFill>
                <a:schemeClr val="bg2"/>
              </a:solidFill>
              <a:latin typeface="Arial" pitchFamily="34" charset="0"/>
              <a:cs typeface="Arial" pitchFamily="34" charset="0"/>
            </a:endParaRPr>
          </a:p>
          <a:p>
            <a:pPr>
              <a:buFont typeface="Wingdings" pitchFamily="2" charset="2"/>
              <a:buChar char="Ø"/>
            </a:pPr>
            <a:r>
              <a:rPr lang="en-IE" sz="3200" b="1" dirty="0">
                <a:latin typeface="Arial" pitchFamily="34" charset="0"/>
                <a:cs typeface="Arial" pitchFamily="34" charset="0"/>
              </a:rPr>
              <a:t>Protocol </a:t>
            </a:r>
            <a:r>
              <a:rPr lang="en-IE" sz="3200" dirty="0">
                <a:latin typeface="Arial" pitchFamily="34" charset="0"/>
                <a:cs typeface="Arial" pitchFamily="34" charset="0"/>
              </a:rPr>
              <a:t>for the enhanced surveillance of IPD is available at: </a:t>
            </a:r>
            <a:r>
              <a:rPr lang="en-IE" dirty="0">
                <a:solidFill>
                  <a:schemeClr val="bg2"/>
                </a:solidFill>
                <a:latin typeface="Arial" pitchFamily="34" charset="0"/>
                <a:cs typeface="Arial" pitchFamily="34" charset="0"/>
                <a:hlinkClick r:id="rId3"/>
              </a:rPr>
              <a:t>http://</a:t>
            </a:r>
            <a:r>
              <a:rPr lang="en-IE" dirty="0" smtClean="0">
                <a:solidFill>
                  <a:schemeClr val="bg2"/>
                </a:solidFill>
                <a:latin typeface="Arial" pitchFamily="34" charset="0"/>
                <a:cs typeface="Arial" pitchFamily="34" charset="0"/>
                <a:hlinkClick r:id="rId3"/>
              </a:rPr>
              <a:t>www.hpsc.ie/A-Z/VaccinePreventable/PneumococcalDisease/InformationforHealthProfessionals</a:t>
            </a:r>
            <a:r>
              <a:rPr lang="en-IE" sz="2000" dirty="0">
                <a:solidFill>
                  <a:schemeClr val="bg2"/>
                </a:solidFill>
                <a:latin typeface="Arial" pitchFamily="34" charset="0"/>
                <a:cs typeface="Arial" pitchFamily="34" charset="0"/>
                <a:hlinkClick r:id="rId3"/>
              </a:rPr>
              <a:t>/</a:t>
            </a:r>
            <a:endParaRPr lang="en-IE" sz="2000" dirty="0">
              <a:solidFill>
                <a:schemeClr val="bg2"/>
              </a:solidFill>
              <a:latin typeface="Arial" pitchFamily="34" charset="0"/>
              <a:cs typeface="Arial" pitchFamily="34" charset="0"/>
            </a:endParaRPr>
          </a:p>
          <a:p>
            <a:pPr>
              <a:buFont typeface="Wingdings" pitchFamily="2" charset="2"/>
              <a:buChar char="Ø"/>
            </a:pPr>
            <a:endParaRPr lang="en-IE" sz="2000" dirty="0">
              <a:solidFill>
                <a:schemeClr val="bg2"/>
              </a:solidFill>
            </a:endParaRPr>
          </a:p>
          <a:p>
            <a:pPr>
              <a:buFont typeface="Wingdings" pitchFamily="2" charset="2"/>
              <a:buChar char="Ø"/>
            </a:pPr>
            <a:endParaRPr lang="en-IE" dirty="0">
              <a:solidFill>
                <a:schemeClr val="bg2"/>
              </a:solidFill>
            </a:endParaRPr>
          </a:p>
          <a:p>
            <a:pPr>
              <a:buFont typeface="Wingdings" pitchFamily="2" charset="2"/>
              <a:buChar char="Ø"/>
            </a:pPr>
            <a:endParaRPr lang="en-IE" dirty="0">
              <a:solidFill>
                <a:schemeClr val="bg2"/>
              </a:solidFill>
            </a:endParaRPr>
          </a:p>
          <a:p>
            <a:pPr>
              <a:buFont typeface="Wingdings" pitchFamily="2" charset="2"/>
              <a:buChar char="Ø"/>
            </a:pPr>
            <a:endParaRPr lang="en-IE" dirty="0">
              <a:solidFill>
                <a:schemeClr val="bg2"/>
              </a:solidFill>
            </a:endParaRPr>
          </a:p>
          <a:p>
            <a:pPr>
              <a:buFont typeface="Wingdings" pitchFamily="2" charset="2"/>
              <a:buNone/>
            </a:pPr>
            <a:endParaRPr lang="en-US" dirty="0">
              <a:solidFill>
                <a:schemeClr val="bg2"/>
              </a:solidFill>
            </a:endParaRPr>
          </a:p>
          <a:p>
            <a:pPr marL="0" indent="0">
              <a:buNone/>
            </a:pP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17238800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latin typeface="Arial" panose="020B0604020202020204" pitchFamily="34" charset="0"/>
                <a:cs typeface="Arial" panose="020B0604020202020204" pitchFamily="34" charset="0"/>
              </a:rPr>
              <a:t>Further Reading</a:t>
            </a:r>
          </a:p>
        </p:txBody>
      </p:sp>
      <p:sp>
        <p:nvSpPr>
          <p:cNvPr id="3" name="Content Placeholder 2"/>
          <p:cNvSpPr>
            <a:spLocks noGrp="1"/>
          </p:cNvSpPr>
          <p:nvPr>
            <p:ph idx="1"/>
          </p:nvPr>
        </p:nvSpPr>
        <p:spPr/>
        <p:txBody>
          <a:bodyPr>
            <a:normAutofit fontScale="77500" lnSpcReduction="20000"/>
          </a:bodyPr>
          <a:lstStyle/>
          <a:p>
            <a:pPr marL="0" indent="0">
              <a:buFont typeface="Wingdings" pitchFamily="2" charset="2"/>
              <a:buNone/>
              <a:defRPr/>
            </a:pPr>
            <a:r>
              <a:rPr lang="en-IE" sz="2800" dirty="0">
                <a:latin typeface="Arial" pitchFamily="34" charset="0"/>
                <a:cs typeface="Arial" pitchFamily="34" charset="0"/>
              </a:rPr>
              <a:t>For further details on the surveillance and epidemiology of IPD in </a:t>
            </a:r>
            <a:r>
              <a:rPr lang="en-IE" sz="2800" dirty="0" smtClean="0">
                <a:latin typeface="Arial" pitchFamily="34" charset="0"/>
                <a:cs typeface="Arial" pitchFamily="34" charset="0"/>
              </a:rPr>
              <a:t>Ireland</a:t>
            </a:r>
            <a:r>
              <a:rPr lang="en-IE" sz="2800" dirty="0">
                <a:latin typeface="Arial" pitchFamily="34" charset="0"/>
                <a:cs typeface="Arial" pitchFamily="34" charset="0"/>
              </a:rPr>
              <a:t>, please see:</a:t>
            </a:r>
          </a:p>
          <a:p>
            <a:pPr marL="0" indent="0">
              <a:buFont typeface="Wingdings" pitchFamily="2" charset="2"/>
              <a:buChar char="Ø"/>
              <a:defRPr/>
            </a:pPr>
            <a:r>
              <a:rPr lang="en-IE" dirty="0">
                <a:latin typeface="Arial" pitchFamily="34" charset="0"/>
                <a:cs typeface="Arial" pitchFamily="34" charset="0"/>
              </a:rPr>
              <a:t> Biannual Reports on invasive </a:t>
            </a:r>
            <a:r>
              <a:rPr lang="en-IE" i="1" dirty="0">
                <a:latin typeface="Arial" pitchFamily="34" charset="0"/>
                <a:cs typeface="Arial" pitchFamily="34" charset="0"/>
              </a:rPr>
              <a:t>Streptococcus pneumoniae </a:t>
            </a:r>
            <a:r>
              <a:rPr lang="en-IE" dirty="0" smtClean="0">
                <a:latin typeface="Arial" pitchFamily="34" charset="0"/>
                <a:cs typeface="Arial" pitchFamily="34" charset="0"/>
              </a:rPr>
              <a:t>infection available </a:t>
            </a:r>
            <a:r>
              <a:rPr lang="en-IE" dirty="0">
                <a:latin typeface="Arial" pitchFamily="34" charset="0"/>
                <a:cs typeface="Arial" pitchFamily="34" charset="0"/>
              </a:rPr>
              <a:t>at</a:t>
            </a:r>
          </a:p>
          <a:p>
            <a:pPr marL="0" indent="0">
              <a:buNone/>
              <a:defRPr/>
            </a:pPr>
            <a:r>
              <a:rPr lang="en-IE" dirty="0">
                <a:solidFill>
                  <a:schemeClr val="bg2"/>
                </a:solidFill>
                <a:latin typeface="Arial" pitchFamily="34" charset="0"/>
                <a:cs typeface="Arial" pitchFamily="34" charset="0"/>
                <a:hlinkClick r:id="rId2"/>
              </a:rPr>
              <a:t>http://www.hpsc.ie/A-Z/VaccinePreventable/PneumococcalDisease/Publications/QuarterlyReportsonInvasivePneumococcalDisease/</a:t>
            </a:r>
            <a:endParaRPr lang="en-IE" dirty="0">
              <a:solidFill>
                <a:schemeClr val="bg2"/>
              </a:solidFill>
              <a:latin typeface="Arial" pitchFamily="34" charset="0"/>
              <a:cs typeface="Arial" pitchFamily="34" charset="0"/>
            </a:endParaRPr>
          </a:p>
          <a:p>
            <a:pPr marL="0" indent="0">
              <a:buFont typeface="Wingdings" pitchFamily="2" charset="2"/>
              <a:buChar char="Ø"/>
              <a:defRPr/>
            </a:pPr>
            <a:r>
              <a:rPr lang="en-IE" dirty="0">
                <a:latin typeface="Arial" pitchFamily="34" charset="0"/>
                <a:cs typeface="Arial" pitchFamily="34" charset="0"/>
              </a:rPr>
              <a:t> Annual Reports on invasive </a:t>
            </a:r>
            <a:r>
              <a:rPr lang="en-IE" i="1" dirty="0">
                <a:latin typeface="Arial" pitchFamily="34" charset="0"/>
                <a:cs typeface="Arial" pitchFamily="34" charset="0"/>
              </a:rPr>
              <a:t>Streptococcus pneumoniae </a:t>
            </a:r>
            <a:r>
              <a:rPr lang="en-IE" dirty="0" smtClean="0">
                <a:latin typeface="Arial" pitchFamily="34" charset="0"/>
                <a:cs typeface="Arial" pitchFamily="34" charset="0"/>
              </a:rPr>
              <a:t>infection </a:t>
            </a:r>
            <a:r>
              <a:rPr lang="en-IE" dirty="0">
                <a:latin typeface="Arial" pitchFamily="34" charset="0"/>
                <a:cs typeface="Arial" pitchFamily="34" charset="0"/>
              </a:rPr>
              <a:t>available at </a:t>
            </a:r>
          </a:p>
          <a:p>
            <a:pPr marL="0" indent="0">
              <a:buNone/>
              <a:defRPr/>
            </a:pPr>
            <a:r>
              <a:rPr lang="en-IE" dirty="0">
                <a:solidFill>
                  <a:schemeClr val="bg2"/>
                </a:solidFill>
                <a:latin typeface="Arial" pitchFamily="34" charset="0"/>
                <a:cs typeface="Arial" pitchFamily="34" charset="0"/>
                <a:hlinkClick r:id="rId3"/>
              </a:rPr>
              <a:t>https://www.hpsc.ie/a-z/vaccinepreventable/pneumococcaldisease/publications/annualreportsoninvasivepneumococcaldisease</a:t>
            </a:r>
            <a:r>
              <a:rPr lang="en-IE" sz="1800" dirty="0">
                <a:solidFill>
                  <a:schemeClr val="bg2"/>
                </a:solidFill>
                <a:latin typeface="Arial" pitchFamily="34" charset="0"/>
                <a:cs typeface="Arial" pitchFamily="34" charset="0"/>
                <a:hlinkClick r:id="rId3"/>
              </a:rPr>
              <a:t>/</a:t>
            </a:r>
            <a:endParaRPr lang="en-IE" sz="1800" dirty="0">
              <a:solidFill>
                <a:schemeClr val="bg2"/>
              </a:solidFill>
              <a:latin typeface="Arial" pitchFamily="34" charset="0"/>
              <a:cs typeface="Arial" pitchFamily="34" charset="0"/>
            </a:endParaRPr>
          </a:p>
          <a:p>
            <a:pPr marL="0" indent="0">
              <a:buFont typeface="Wingdings" pitchFamily="2" charset="2"/>
              <a:buChar char="Ø"/>
              <a:defRPr/>
            </a:pPr>
            <a:r>
              <a:rPr lang="en-IE" dirty="0">
                <a:latin typeface="Arial" pitchFamily="34" charset="0"/>
                <a:cs typeface="Arial" pitchFamily="34" charset="0"/>
              </a:rPr>
              <a:t> Articles published in Epi-Insight; available at </a:t>
            </a:r>
            <a:r>
              <a:rPr lang="en-IE" dirty="0" smtClean="0">
                <a:hlinkClick r:id="rId4"/>
              </a:rPr>
              <a:t>http</a:t>
            </a:r>
            <a:r>
              <a:rPr lang="en-IE" dirty="0">
                <a:hlinkClick r:id="rId4"/>
              </a:rPr>
              <a:t>://www.hpsc.ie/a-z/vaccinepreventable/pneumococcaldisease/publications/articles/</a:t>
            </a:r>
            <a:endParaRPr lang="en-IE" dirty="0" smtClean="0">
              <a:latin typeface="Arial" pitchFamily="34" charset="0"/>
              <a:cs typeface="Arial" pitchFamily="34" charset="0"/>
            </a:endParaRPr>
          </a:p>
          <a:p>
            <a:pPr marL="0" indent="0">
              <a:buFont typeface="Wingdings" pitchFamily="2" charset="2"/>
              <a:buChar char="Ø"/>
              <a:defRPr/>
            </a:pPr>
            <a:endParaRPr lang="en-IE" dirty="0">
              <a:solidFill>
                <a:schemeClr val="bg2"/>
              </a:solidFill>
              <a:latin typeface="Arial" pitchFamily="34" charset="0"/>
              <a:cs typeface="Arial" pitchFamily="34" charset="0"/>
              <a:hlinkClick r:id="rId5"/>
            </a:endParaRPr>
          </a:p>
          <a:p>
            <a:pPr marL="0" indent="0">
              <a:buFont typeface="Wingdings" pitchFamily="2" charset="2"/>
              <a:buChar char="Ø"/>
              <a:defRPr/>
            </a:pPr>
            <a:r>
              <a:rPr lang="en-IE" dirty="0" smtClean="0">
                <a:latin typeface="Arial" pitchFamily="34" charset="0"/>
                <a:cs typeface="Arial" pitchFamily="34" charset="0"/>
              </a:rPr>
              <a:t>Posters </a:t>
            </a:r>
            <a:r>
              <a:rPr lang="en-IE" dirty="0">
                <a:latin typeface="Arial" pitchFamily="34" charset="0"/>
                <a:cs typeface="Arial" pitchFamily="34" charset="0"/>
              </a:rPr>
              <a:t>and Presentations, available at</a:t>
            </a:r>
          </a:p>
          <a:p>
            <a:pPr marL="0" indent="0">
              <a:buFont typeface="Wingdings" pitchFamily="2" charset="2"/>
              <a:buNone/>
              <a:defRPr/>
            </a:pPr>
            <a:r>
              <a:rPr lang="en-IE" dirty="0">
                <a:solidFill>
                  <a:schemeClr val="bg2"/>
                </a:solidFill>
                <a:latin typeface="Arial" pitchFamily="34" charset="0"/>
                <a:cs typeface="Arial" pitchFamily="34" charset="0"/>
              </a:rPr>
              <a:t> </a:t>
            </a:r>
            <a:r>
              <a:rPr lang="en-IE" dirty="0">
                <a:solidFill>
                  <a:schemeClr val="bg2"/>
                </a:solidFill>
                <a:latin typeface="Arial" pitchFamily="34" charset="0"/>
                <a:cs typeface="Arial" pitchFamily="34" charset="0"/>
                <a:hlinkClick r:id="rId6"/>
              </a:rPr>
              <a:t>http://</a:t>
            </a:r>
            <a:r>
              <a:rPr lang="en-IE" dirty="0" smtClean="0">
                <a:solidFill>
                  <a:schemeClr val="bg2"/>
                </a:solidFill>
                <a:latin typeface="Arial" pitchFamily="34" charset="0"/>
                <a:cs typeface="Arial" pitchFamily="34" charset="0"/>
                <a:hlinkClick r:id="rId6"/>
              </a:rPr>
              <a:t>www.hpsc.ie/A-Z/VaccinePreventable/PneumococcalDisease/PostersPresentations</a:t>
            </a:r>
            <a:r>
              <a:rPr lang="en-IE" dirty="0">
                <a:solidFill>
                  <a:schemeClr val="bg2"/>
                </a:solidFill>
                <a:latin typeface="Arial" pitchFamily="34" charset="0"/>
                <a:cs typeface="Arial" pitchFamily="34" charset="0"/>
                <a:hlinkClick r:id="rId6"/>
              </a:rPr>
              <a:t>/</a:t>
            </a:r>
            <a:endParaRPr lang="en-US" dirty="0">
              <a:solidFill>
                <a:schemeClr val="bg2"/>
              </a:solidFill>
              <a:latin typeface="Arial" pitchFamily="34" charset="0"/>
              <a:cs typeface="Arial" pitchFamily="34" charset="0"/>
            </a:endParaRPr>
          </a:p>
          <a:p>
            <a:pPr marL="0" indent="0">
              <a:buFont typeface="Wingdings" pitchFamily="2" charset="2"/>
              <a:buNone/>
              <a:defRPr/>
            </a:pPr>
            <a:endParaRPr lang="en-IE" sz="1050" dirty="0">
              <a:solidFill>
                <a:schemeClr val="bg2"/>
              </a:solidFill>
              <a:latin typeface="Arial" pitchFamily="34" charset="0"/>
              <a:cs typeface="Arial" pitchFamily="34" charset="0"/>
            </a:endParaRPr>
          </a:p>
          <a:p>
            <a:pPr marL="0" indent="0">
              <a:buFont typeface="Wingdings" pitchFamily="2" charset="2"/>
              <a:buChar char="Ø"/>
              <a:defRPr/>
            </a:pPr>
            <a:r>
              <a:rPr lang="en-IE" dirty="0" smtClean="0">
                <a:latin typeface="Arial" pitchFamily="34" charset="0"/>
                <a:cs typeface="Arial" pitchFamily="34" charset="0"/>
              </a:rPr>
              <a:t> Quarterly </a:t>
            </a:r>
            <a:r>
              <a:rPr lang="en-IE" dirty="0">
                <a:latin typeface="Arial" pitchFamily="34" charset="0"/>
                <a:cs typeface="Arial" pitchFamily="34" charset="0"/>
              </a:rPr>
              <a:t>and Annual EARSS </a:t>
            </a:r>
            <a:r>
              <a:rPr lang="en-IE" dirty="0" smtClean="0">
                <a:latin typeface="Arial" pitchFamily="34" charset="0"/>
                <a:cs typeface="Arial" pitchFamily="34" charset="0"/>
              </a:rPr>
              <a:t>Reports available </a:t>
            </a:r>
            <a:r>
              <a:rPr lang="en-IE" dirty="0" smtClean="0">
                <a:latin typeface="Arial" pitchFamily="34" charset="0"/>
                <a:cs typeface="Arial" pitchFamily="34" charset="0"/>
              </a:rPr>
              <a:t>at </a:t>
            </a:r>
            <a:r>
              <a:rPr lang="en-IE" dirty="0">
                <a:latin typeface="Arial" panose="020B0604020202020204" pitchFamily="34" charset="0"/>
                <a:cs typeface="Arial" panose="020B0604020202020204" pitchFamily="34" charset="0"/>
                <a:hlinkClick r:id="rId7"/>
              </a:rPr>
              <a:t>http://www.hpsc.ie/a-z/microbiologyantimicrobialresistance/europeanantimicrobialresistancesurveillancesystemearss/ears-netdataandreports/</a:t>
            </a:r>
            <a:endParaRPr lang="en-I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1666493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21" y="274701"/>
            <a:ext cx="9981485" cy="564293"/>
          </a:xfrm>
        </p:spPr>
        <p:txBody>
          <a:bodyPr/>
          <a:lstStyle/>
          <a:p>
            <a:pPr algn="ctr"/>
            <a:r>
              <a:rPr lang="en-IE" dirty="0">
                <a:latin typeface="Arial" panose="020B0604020202020204" pitchFamily="34" charset="0"/>
                <a:cs typeface="Arial" panose="020B0604020202020204" pitchFamily="34" charset="0"/>
              </a:rPr>
              <a:t>IPD National Typing Project Team</a:t>
            </a:r>
          </a:p>
        </p:txBody>
      </p:sp>
      <p:sp>
        <p:nvSpPr>
          <p:cNvPr id="3" name="Content Placeholder 2"/>
          <p:cNvSpPr>
            <a:spLocks noGrp="1"/>
          </p:cNvSpPr>
          <p:nvPr>
            <p:ph idx="1"/>
          </p:nvPr>
        </p:nvSpPr>
        <p:spPr/>
        <p:txBody>
          <a:bodyPr/>
          <a:lstStyle/>
          <a:p>
            <a:pPr algn="ctr">
              <a:buNone/>
            </a:pPr>
            <a:r>
              <a:rPr lang="en-IE" dirty="0">
                <a:latin typeface="Arial" panose="020B0604020202020204" pitchFamily="34" charset="0"/>
                <a:cs typeface="Arial" panose="020B0604020202020204" pitchFamily="34" charset="0"/>
              </a:rPr>
              <a:t>Mary Corcoran</a:t>
            </a:r>
            <a:r>
              <a:rPr lang="en-IE" baseline="30000" dirty="0">
                <a:latin typeface="Arial" pitchFamily="34" charset="0"/>
                <a:cs typeface="Arial" pitchFamily="34" charset="0"/>
              </a:rPr>
              <a:t>1</a:t>
            </a:r>
            <a:r>
              <a:rPr lang="en-IE" dirty="0">
                <a:latin typeface="Arial" pitchFamily="34" charset="0"/>
                <a:cs typeface="Arial" pitchFamily="34" charset="0"/>
              </a:rPr>
              <a:t>, Prof Hilary Humphreys</a:t>
            </a:r>
            <a:r>
              <a:rPr lang="en-IE" baseline="30000" dirty="0">
                <a:latin typeface="Arial" pitchFamily="34" charset="0"/>
                <a:cs typeface="Arial" pitchFamily="34" charset="0"/>
              </a:rPr>
              <a:t>2</a:t>
            </a:r>
            <a:r>
              <a:rPr lang="en-IE" dirty="0">
                <a:latin typeface="Arial" pitchFamily="34" charset="0"/>
                <a:cs typeface="Arial" pitchFamily="34" charset="0"/>
              </a:rPr>
              <a:t>, </a:t>
            </a:r>
          </a:p>
          <a:p>
            <a:pPr algn="ctr">
              <a:buNone/>
            </a:pPr>
            <a:r>
              <a:rPr lang="en-IE" dirty="0">
                <a:latin typeface="Arial" pitchFamily="34" charset="0"/>
                <a:cs typeface="Arial" pitchFamily="34" charset="0"/>
              </a:rPr>
              <a:t>Suzanne Cotter</a:t>
            </a:r>
            <a:r>
              <a:rPr lang="en-IE" baseline="30000" dirty="0">
                <a:latin typeface="Arial" pitchFamily="34" charset="0"/>
                <a:cs typeface="Arial" pitchFamily="34" charset="0"/>
              </a:rPr>
              <a:t>3</a:t>
            </a:r>
            <a:r>
              <a:rPr lang="en-IE" dirty="0">
                <a:latin typeface="Arial" pitchFamily="34" charset="0"/>
                <a:cs typeface="Arial" pitchFamily="34" charset="0"/>
              </a:rPr>
              <a:t>, Robert Cunney</a:t>
            </a:r>
            <a:r>
              <a:rPr lang="en-IE" baseline="30000" dirty="0">
                <a:latin typeface="Arial" pitchFamily="34" charset="0"/>
                <a:cs typeface="Arial" pitchFamily="34" charset="0"/>
              </a:rPr>
              <a:t>1, 3</a:t>
            </a:r>
            <a:r>
              <a:rPr lang="en-IE" dirty="0">
                <a:latin typeface="Arial" pitchFamily="34" charset="0"/>
                <a:cs typeface="Arial" pitchFamily="34" charset="0"/>
              </a:rPr>
              <a:t>, </a:t>
            </a:r>
          </a:p>
          <a:p>
            <a:pPr algn="ctr">
              <a:buNone/>
            </a:pPr>
            <a:r>
              <a:rPr lang="en-IE" dirty="0">
                <a:latin typeface="Arial" pitchFamily="34" charset="0"/>
                <a:cs typeface="Arial" pitchFamily="34" charset="0"/>
              </a:rPr>
              <a:t>Stephen Murchan</a:t>
            </a:r>
            <a:r>
              <a:rPr lang="en-IE" baseline="30000" dirty="0">
                <a:latin typeface="Arial" pitchFamily="34" charset="0"/>
                <a:cs typeface="Arial" pitchFamily="34" charset="0"/>
              </a:rPr>
              <a:t>3</a:t>
            </a:r>
            <a:r>
              <a:rPr lang="en-IE" dirty="0">
                <a:latin typeface="Arial" pitchFamily="34" charset="0"/>
                <a:cs typeface="Arial" pitchFamily="34" charset="0"/>
              </a:rPr>
              <a:t>, Margaret Fitzgerald</a:t>
            </a:r>
            <a:r>
              <a:rPr lang="en-IE" baseline="30000" dirty="0">
                <a:latin typeface="Arial" pitchFamily="34" charset="0"/>
                <a:cs typeface="Arial" pitchFamily="34" charset="0"/>
              </a:rPr>
              <a:t>3</a:t>
            </a:r>
            <a:r>
              <a:rPr lang="en-IE" dirty="0">
                <a:latin typeface="Arial" pitchFamily="34" charset="0"/>
                <a:cs typeface="Arial" pitchFamily="34" charset="0"/>
              </a:rPr>
              <a:t>, </a:t>
            </a:r>
          </a:p>
          <a:p>
            <a:pPr algn="ctr">
              <a:buNone/>
            </a:pPr>
            <a:r>
              <a:rPr lang="en-IE" dirty="0">
                <a:latin typeface="Arial" pitchFamily="34" charset="0"/>
                <a:cs typeface="Arial" pitchFamily="34" charset="0"/>
              </a:rPr>
              <a:t>Meadhbh Hunt</a:t>
            </a:r>
            <a:r>
              <a:rPr lang="en-IE" baseline="30000" dirty="0">
                <a:latin typeface="Arial" panose="020B0604020202020204" pitchFamily="34" charset="0"/>
                <a:cs typeface="Arial" panose="020B0604020202020204" pitchFamily="34" charset="0"/>
              </a:rPr>
              <a:t>3</a:t>
            </a:r>
            <a:r>
              <a:rPr lang="en-IE" dirty="0">
                <a:latin typeface="Arial" panose="020B0604020202020204" pitchFamily="34" charset="0"/>
                <a:cs typeface="Arial" panose="020B0604020202020204" pitchFamily="34" charset="0"/>
              </a:rPr>
              <a:t>, Breda O’Loughlin</a:t>
            </a:r>
            <a:r>
              <a:rPr lang="en-IE" baseline="30000" dirty="0">
                <a:latin typeface="Arial" panose="020B0604020202020204" pitchFamily="34" charset="0"/>
                <a:cs typeface="Arial" panose="020B0604020202020204" pitchFamily="34" charset="0"/>
              </a:rPr>
              <a:t>3</a:t>
            </a:r>
            <a:r>
              <a:rPr lang="en-IE" dirty="0">
                <a:latin typeface="Arial" panose="020B0604020202020204" pitchFamily="34" charset="0"/>
                <a:cs typeface="Arial" panose="020B0604020202020204" pitchFamily="34" charset="0"/>
              </a:rPr>
              <a:t> </a:t>
            </a:r>
          </a:p>
          <a:p>
            <a:pPr algn="ctr">
              <a:buNone/>
            </a:pPr>
            <a:r>
              <a:rPr lang="en-IE" dirty="0">
                <a:latin typeface="Arial" panose="020B0604020202020204" pitchFamily="34" charset="0"/>
                <a:cs typeface="Arial" panose="020B0604020202020204" pitchFamily="34" charset="0"/>
              </a:rPr>
              <a:t>Jolita Mereckiene</a:t>
            </a:r>
            <a:r>
              <a:rPr lang="en-IE" baseline="30000" dirty="0">
                <a:latin typeface="Arial" pitchFamily="34" charset="0"/>
                <a:cs typeface="Arial" pitchFamily="34" charset="0"/>
              </a:rPr>
              <a:t>3</a:t>
            </a:r>
          </a:p>
          <a:p>
            <a:pPr algn="ctr">
              <a:buFont typeface="Wingdings" pitchFamily="2" charset="2"/>
              <a:buNone/>
            </a:pPr>
            <a:endParaRPr lang="en-US" dirty="0">
              <a:solidFill>
                <a:schemeClr val="bg2"/>
              </a:solidFill>
              <a:latin typeface="Arial" pitchFamily="34" charset="0"/>
              <a:cs typeface="Arial" pitchFamily="34" charset="0"/>
            </a:endParaRPr>
          </a:p>
          <a:p>
            <a:pPr lvl="0" algn="ctr">
              <a:buClr>
                <a:srgbClr val="C41806"/>
              </a:buClr>
              <a:buNone/>
            </a:pPr>
            <a:r>
              <a:rPr lang="en-IE" sz="1800" baseline="30000" dirty="0" smtClean="0">
                <a:solidFill>
                  <a:schemeClr val="bg2"/>
                </a:solidFill>
                <a:latin typeface="Arial" pitchFamily="34" charset="0"/>
                <a:cs typeface="Arial" pitchFamily="34" charset="0"/>
              </a:rPr>
              <a:t>1</a:t>
            </a:r>
            <a:r>
              <a:rPr lang="en-IE" sz="1800" baseline="30000" dirty="0">
                <a:latin typeface="Arial" pitchFamily="34" charset="0"/>
                <a:cs typeface="Arial" pitchFamily="34" charset="0"/>
              </a:rPr>
              <a:t>1</a:t>
            </a:r>
            <a:r>
              <a:rPr lang="en-IE" sz="1800" dirty="0" smtClean="0">
                <a:solidFill>
                  <a:srgbClr val="000000"/>
                </a:solidFill>
                <a:latin typeface="Arial" pitchFamily="34" charset="0"/>
                <a:cs typeface="Arial" pitchFamily="34" charset="0"/>
              </a:rPr>
              <a:t>Irish </a:t>
            </a:r>
            <a:r>
              <a:rPr lang="en-IE" sz="1800" dirty="0">
                <a:solidFill>
                  <a:srgbClr val="000000"/>
                </a:solidFill>
                <a:latin typeface="Arial" pitchFamily="34" charset="0"/>
                <a:cs typeface="Arial" pitchFamily="34" charset="0"/>
              </a:rPr>
              <a:t>Pneumococcal Reference Laboratory, Irish Meningitis &amp; Sepsis Reference Laboratory, Temple Street Children’s University Hospital,</a:t>
            </a:r>
          </a:p>
          <a:p>
            <a:pPr lvl="0" algn="ctr">
              <a:buClr>
                <a:srgbClr val="C41806"/>
              </a:buClr>
              <a:buNone/>
            </a:pPr>
            <a:r>
              <a:rPr lang="en-IE" sz="1800" dirty="0">
                <a:latin typeface="Arial" pitchFamily="34" charset="0"/>
                <a:cs typeface="Arial" pitchFamily="34" charset="0"/>
              </a:rPr>
              <a:t>Temple Street, Dublin 1</a:t>
            </a:r>
          </a:p>
          <a:p>
            <a:pPr algn="ctr">
              <a:buFont typeface="Wingdings" pitchFamily="2" charset="2"/>
              <a:buNone/>
            </a:pPr>
            <a:r>
              <a:rPr lang="en-IE" sz="1800" baseline="30000" dirty="0">
                <a:latin typeface="Arial" pitchFamily="34" charset="0"/>
                <a:cs typeface="Arial" pitchFamily="34" charset="0"/>
              </a:rPr>
              <a:t>2</a:t>
            </a:r>
            <a:r>
              <a:rPr lang="en-IE" sz="1800" dirty="0">
                <a:latin typeface="Arial" pitchFamily="34" charset="0"/>
                <a:cs typeface="Arial" pitchFamily="34" charset="0"/>
              </a:rPr>
              <a:t>Education and Research Centre, Royal College of Surgeons in Ireland and Beaumont Hospital</a:t>
            </a:r>
            <a:endParaRPr lang="en-US" sz="1800" dirty="0">
              <a:latin typeface="Arial" pitchFamily="34" charset="0"/>
              <a:cs typeface="Arial" pitchFamily="34" charset="0"/>
            </a:endParaRPr>
          </a:p>
          <a:p>
            <a:pPr algn="ctr">
              <a:buFont typeface="Wingdings" pitchFamily="2" charset="2"/>
              <a:buNone/>
            </a:pPr>
            <a:r>
              <a:rPr lang="en-IE" sz="1800" baseline="30000" dirty="0">
                <a:latin typeface="Arial" pitchFamily="34" charset="0"/>
                <a:cs typeface="Arial" pitchFamily="34" charset="0"/>
              </a:rPr>
              <a:t>3</a:t>
            </a:r>
            <a:r>
              <a:rPr lang="en-IE" sz="1800" dirty="0">
                <a:latin typeface="Arial" pitchFamily="34" charset="0"/>
                <a:cs typeface="Arial" pitchFamily="34" charset="0"/>
              </a:rPr>
              <a:t>Health Protection Surveillance Centre (HPSC), Dublin.</a:t>
            </a:r>
            <a:endParaRPr lang="en-US" sz="1800" dirty="0">
              <a:latin typeface="Arial" pitchFamily="34" charset="0"/>
              <a:cs typeface="Arial" pitchFamily="34" charset="0"/>
            </a:endParaRPr>
          </a:p>
          <a:p>
            <a:endParaRPr lang="en-US" sz="1800" dirty="0">
              <a:latin typeface="Arial" pitchFamily="34" charset="0"/>
              <a:cs typeface="Arial" pitchFamily="34" charset="0"/>
            </a:endParaRPr>
          </a:p>
          <a:p>
            <a:pPr marL="0" indent="0">
              <a:buNone/>
            </a:pPr>
            <a:r>
              <a:rPr lang="en-IE" sz="1800" dirty="0" smtClean="0">
                <a:latin typeface="Arial" panose="020B0604020202020204" pitchFamily="34" charset="0"/>
                <a:cs typeface="Arial" panose="020B0604020202020204" pitchFamily="34" charset="0"/>
              </a:rPr>
              <a:t> </a:t>
            </a:r>
            <a:endParaRPr lang="en-IE"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1457161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206" y="229394"/>
            <a:ext cx="9448085" cy="564293"/>
          </a:xfrm>
        </p:spPr>
        <p:txBody>
          <a:bodyPr/>
          <a:lstStyle/>
          <a:p>
            <a:pPr algn="ctr"/>
            <a:r>
              <a:rPr lang="en-IE" dirty="0">
                <a:latin typeface="Arial" panose="020B0604020202020204" pitchFamily="34" charset="0"/>
                <a:cs typeface="Arial" panose="020B0604020202020204" pitchFamily="34" charset="0"/>
              </a:rPr>
              <a:t>Acknowledgements</a:t>
            </a:r>
          </a:p>
        </p:txBody>
      </p:sp>
      <p:sp>
        <p:nvSpPr>
          <p:cNvPr id="3" name="Content Placeholder 2"/>
          <p:cNvSpPr>
            <a:spLocks noGrp="1"/>
          </p:cNvSpPr>
          <p:nvPr>
            <p:ph idx="1"/>
          </p:nvPr>
        </p:nvSpPr>
        <p:spPr/>
        <p:txBody>
          <a:bodyPr/>
          <a:lstStyle/>
          <a:p>
            <a:pPr algn="ctr">
              <a:buNone/>
            </a:pPr>
            <a:endParaRPr lang="en-IE" i="1" dirty="0" smtClean="0">
              <a:latin typeface="Arial" pitchFamily="34" charset="0"/>
              <a:cs typeface="Arial" pitchFamily="34" charset="0"/>
            </a:endParaRPr>
          </a:p>
          <a:p>
            <a:pPr algn="ctr">
              <a:buNone/>
            </a:pPr>
            <a:endParaRPr lang="en-IE" i="1" dirty="0">
              <a:latin typeface="Arial" pitchFamily="34" charset="0"/>
              <a:cs typeface="Arial" pitchFamily="34" charset="0"/>
            </a:endParaRPr>
          </a:p>
          <a:p>
            <a:pPr algn="ctr">
              <a:buNone/>
            </a:pPr>
            <a:endParaRPr lang="en-IE" i="1" dirty="0" smtClean="0">
              <a:latin typeface="Arial" pitchFamily="34" charset="0"/>
              <a:cs typeface="Arial" pitchFamily="34" charset="0"/>
            </a:endParaRPr>
          </a:p>
          <a:p>
            <a:pPr algn="ctr">
              <a:buNone/>
            </a:pPr>
            <a:r>
              <a:rPr lang="en-IE" i="1" dirty="0" smtClean="0">
                <a:latin typeface="Arial" pitchFamily="34" charset="0"/>
                <a:cs typeface="Arial" pitchFamily="34" charset="0"/>
              </a:rPr>
              <a:t>The </a:t>
            </a:r>
            <a:r>
              <a:rPr lang="en-IE" i="1" dirty="0">
                <a:latin typeface="Arial" pitchFamily="34" charset="0"/>
                <a:cs typeface="Arial" pitchFamily="34" charset="0"/>
              </a:rPr>
              <a:t>Pneumococcal Typing Project Team wish to thank</a:t>
            </a:r>
            <a:r>
              <a:rPr lang="en-IE" dirty="0">
                <a:latin typeface="Arial" panose="020B0604020202020204" pitchFamily="34" charset="0"/>
                <a:cs typeface="Arial" panose="020B0604020202020204" pitchFamily="34" charset="0"/>
              </a:rPr>
              <a:t> </a:t>
            </a:r>
            <a:r>
              <a:rPr lang="en-IE" i="1" dirty="0">
                <a:latin typeface="Arial" panose="020B0604020202020204" pitchFamily="34" charset="0"/>
                <a:cs typeface="Arial" panose="020B0604020202020204" pitchFamily="34" charset="0"/>
              </a:rPr>
              <a:t>Mary Corcoran, Martha </a:t>
            </a:r>
            <a:r>
              <a:rPr lang="en-US" i="1" dirty="0">
                <a:latin typeface="Arial" panose="020B0604020202020204" pitchFamily="34" charset="0"/>
                <a:cs typeface="Arial" panose="020B0604020202020204" pitchFamily="34" charset="0"/>
              </a:rPr>
              <a:t>McElligott</a:t>
            </a:r>
            <a:r>
              <a:rPr lang="en-IE" i="1" dirty="0">
                <a:latin typeface="Arial" pitchFamily="34" charset="0"/>
                <a:cs typeface="Arial" pitchFamily="34" charset="0"/>
              </a:rPr>
              <a:t> and Imelda Vickers who carried out the serotyping, all the laboratories who have participated in the project to date, your support is very much appreciated.  </a:t>
            </a:r>
          </a:p>
          <a:p>
            <a:pPr algn="ctr">
              <a:buFont typeface="Wingdings" pitchFamily="2" charset="2"/>
              <a:buNone/>
            </a:pPr>
            <a:r>
              <a:rPr lang="en-IE" i="1" dirty="0">
                <a:latin typeface="Arial" pitchFamily="34" charset="0"/>
                <a:cs typeface="Arial" pitchFamily="34" charset="0"/>
              </a:rPr>
              <a:t>Thanks to all the health care professionals involved in the surveillance of invasive pneumococcal disease in Ireland.</a:t>
            </a:r>
            <a:endParaRPr lang="en-US" i="1" dirty="0">
              <a:latin typeface="Arial" pitchFamily="34" charset="0"/>
              <a:cs typeface="Arial" pitchFamily="34" charset="0"/>
            </a:endParaRPr>
          </a:p>
          <a:p>
            <a:pPr marL="0" indent="0">
              <a:buNone/>
            </a:pPr>
            <a:endParaRPr lang="en-I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3684175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21" y="274701"/>
            <a:ext cx="9448085" cy="945293"/>
          </a:xfrm>
        </p:spPr>
        <p:txBody>
          <a:bodyPr>
            <a:normAutofit fontScale="90000"/>
          </a:bodyPr>
          <a:lstStyle/>
          <a:p>
            <a:pPr algn="ctr"/>
            <a:r>
              <a:rPr lang="en-IE" dirty="0">
                <a:latin typeface="Arial" panose="020B0604020202020204" pitchFamily="34" charset="0"/>
                <a:cs typeface="Arial" panose="020B0604020202020204" pitchFamily="34" charset="0"/>
              </a:rPr>
              <a:t>Serotypes covered by the </a:t>
            </a:r>
            <a:r>
              <a:rPr lang="en-IE" dirty="0" smtClean="0">
                <a:latin typeface="Arial" panose="020B0604020202020204" pitchFamily="34" charset="0"/>
                <a:cs typeface="Arial" panose="020B0604020202020204" pitchFamily="34" charset="0"/>
              </a:rPr>
              <a:t>Pneumococcal </a:t>
            </a:r>
            <a:r>
              <a:rPr lang="en-IE" dirty="0">
                <a:latin typeface="Arial" panose="020B0604020202020204" pitchFamily="34" charset="0"/>
                <a:cs typeface="Arial" panose="020B0604020202020204" pitchFamily="34" charset="0"/>
              </a:rPr>
              <a:t>Conjugate Vaccines (PCV) used in Ireland since 2008</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5" name="Rectangle 4"/>
          <p:cNvSpPr/>
          <p:nvPr/>
        </p:nvSpPr>
        <p:spPr>
          <a:xfrm>
            <a:off x="532606" y="4136860"/>
            <a:ext cx="6092825" cy="646331"/>
          </a:xfrm>
          <a:prstGeom prst="rect">
            <a:avLst/>
          </a:prstGeom>
        </p:spPr>
        <p:txBody>
          <a:bodyPr>
            <a:spAutoFit/>
          </a:bodyPr>
          <a:lstStyle/>
          <a:p>
            <a:r>
              <a:rPr lang="en-IE" sz="1200" dirty="0">
                <a:latin typeface="Arial" pitchFamily="34" charset="0"/>
                <a:cs typeface="Arial" pitchFamily="34" charset="0"/>
              </a:rPr>
              <a:t>PCV7 and PCV13 serotypes are highlighted in red and blue, respectively</a:t>
            </a:r>
          </a:p>
          <a:p>
            <a:r>
              <a:rPr lang="en-IE" sz="1200" dirty="0">
                <a:latin typeface="Arial" pitchFamily="34" charset="0"/>
                <a:cs typeface="Arial" pitchFamily="34" charset="0"/>
              </a:rPr>
              <a:t>Where the term “PCV13-7” is presented in later slides, this relates to the six additional 6 serotypes covered by PCV13 i.e. serotypes 1, 3, 5, 6A, 7F and 19A </a:t>
            </a:r>
            <a:endParaRPr lang="en-US" sz="1200" dirty="0">
              <a:latin typeface="Arial" pitchFamily="34" charset="0"/>
              <a:cs typeface="Arial" pitchFamily="34"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006" y="2439194"/>
            <a:ext cx="113983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623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21" y="76994"/>
            <a:ext cx="10057685" cy="1143000"/>
          </a:xfrm>
        </p:spPr>
        <p:txBody>
          <a:bodyPr>
            <a:noAutofit/>
          </a:bodyPr>
          <a:lstStyle/>
          <a:p>
            <a:pPr algn="ctr"/>
            <a:r>
              <a:rPr lang="en-IE" dirty="0">
                <a:latin typeface="Arial" panose="020B0604020202020204" pitchFamily="34" charset="0"/>
                <a:cs typeface="Arial" panose="020B0604020202020204" pitchFamily="34" charset="0"/>
              </a:rPr>
              <a:t>Summary of </a:t>
            </a:r>
            <a:r>
              <a:rPr lang="en-IE" dirty="0" smtClean="0">
                <a:latin typeface="Arial" panose="020B0604020202020204" pitchFamily="34" charset="0"/>
                <a:cs typeface="Arial" panose="020B0604020202020204" pitchFamily="34" charset="0"/>
              </a:rPr>
              <a:t>Results</a:t>
            </a:r>
            <a:r>
              <a:rPr lang="en-IE" sz="2400" dirty="0">
                <a:latin typeface="Arial" panose="020B0604020202020204" pitchFamily="34" charset="0"/>
                <a:cs typeface="Arial" panose="020B0604020202020204" pitchFamily="34" charset="0"/>
              </a:rPr>
              <a:t/>
            </a:r>
            <a:br>
              <a:rPr lang="en-IE" sz="2400" dirty="0">
                <a:latin typeface="Arial" panose="020B0604020202020204" pitchFamily="34" charset="0"/>
                <a:cs typeface="Arial" panose="020B0604020202020204" pitchFamily="34" charset="0"/>
              </a:rPr>
            </a:br>
            <a:r>
              <a:rPr lang="en-IE" sz="1600" dirty="0">
                <a:latin typeface="Arial" panose="020B0604020202020204" pitchFamily="34" charset="0"/>
                <a:cs typeface="Arial" panose="020B0604020202020204" pitchFamily="34" charset="0"/>
              </a:rPr>
              <a:t>Comparing data from </a:t>
            </a:r>
            <a:r>
              <a:rPr lang="en-IE" sz="1600" dirty="0" smtClean="0">
                <a:latin typeface="Arial" panose="020B0604020202020204" pitchFamily="34" charset="0"/>
                <a:cs typeface="Arial" panose="020B0604020202020204" pitchFamily="34" charset="0"/>
              </a:rPr>
              <a:t>Jan-Dec 2018 </a:t>
            </a:r>
            <a:r>
              <a:rPr lang="en-IE" sz="1600" dirty="0">
                <a:latin typeface="Arial" panose="020B0604020202020204" pitchFamily="34" charset="0"/>
                <a:cs typeface="Arial" panose="020B0604020202020204" pitchFamily="34" charset="0"/>
              </a:rPr>
              <a:t>with same period in 2008, the main findings based on laboratory data from the Irish Pneumococcal Reference Laboratory are:</a:t>
            </a:r>
          </a:p>
        </p:txBody>
      </p:sp>
      <p:sp>
        <p:nvSpPr>
          <p:cNvPr id="3" name="Content Placeholder 2"/>
          <p:cNvSpPr>
            <a:spLocks noGrp="1"/>
          </p:cNvSpPr>
          <p:nvPr>
            <p:ph idx="1"/>
          </p:nvPr>
        </p:nvSpPr>
        <p:spPr>
          <a:xfrm>
            <a:off x="608806" y="1296194"/>
            <a:ext cx="10971372" cy="5059988"/>
          </a:xfrm>
        </p:spPr>
        <p:txBody>
          <a:bodyPr>
            <a:normAutofit/>
          </a:bodyPr>
          <a:lstStyle/>
          <a:p>
            <a:pPr>
              <a:buClr>
                <a:srgbClr val="A50021"/>
              </a:buClr>
              <a:buFont typeface="Wingdings" pitchFamily="2" charset="2"/>
              <a:buChar char="Ø"/>
              <a:defRPr/>
            </a:pPr>
            <a:r>
              <a:rPr lang="en-IE" dirty="0">
                <a:latin typeface="Arial" panose="020B0604020202020204" pitchFamily="34" charset="0"/>
                <a:cs typeface="Arial" pitchFamily="34" charset="0"/>
              </a:rPr>
              <a:t>IPD in Ireland increase by </a:t>
            </a:r>
            <a:r>
              <a:rPr lang="en-IE" dirty="0" smtClean="0">
                <a:latin typeface="Arial" panose="020B0604020202020204" pitchFamily="34" charset="0"/>
                <a:cs typeface="Arial" pitchFamily="34" charset="0"/>
              </a:rPr>
              <a:t>10% </a:t>
            </a:r>
            <a:r>
              <a:rPr lang="en-IE" dirty="0">
                <a:latin typeface="Arial" panose="020B0604020202020204" pitchFamily="34" charset="0"/>
                <a:cs typeface="Arial" pitchFamily="34" charset="0"/>
              </a:rPr>
              <a:t>overall</a:t>
            </a:r>
          </a:p>
          <a:p>
            <a:pPr>
              <a:buClr>
                <a:srgbClr val="A50021"/>
              </a:buClr>
              <a:buFont typeface="Wingdings" pitchFamily="2" charset="2"/>
              <a:buChar char="Ø"/>
              <a:defRPr/>
            </a:pPr>
            <a:r>
              <a:rPr lang="en-IE" dirty="0">
                <a:latin typeface="Arial" panose="020B0604020202020204" pitchFamily="34" charset="0"/>
                <a:cs typeface="Arial" pitchFamily="34" charset="0"/>
              </a:rPr>
              <a:t>The most dramatic decline was in children &lt;5 years of age</a:t>
            </a:r>
          </a:p>
          <a:p>
            <a:pPr marL="884407" lvl="2" indent="-408188">
              <a:buClr>
                <a:srgbClr val="A50021"/>
              </a:buClr>
              <a:buFont typeface="Wingdings" pitchFamily="2" charset="2"/>
              <a:buChar char="Ø"/>
              <a:defRPr/>
            </a:pPr>
            <a:r>
              <a:rPr lang="en-IE" sz="1800" dirty="0">
                <a:latin typeface="Arial" panose="020B0604020202020204" pitchFamily="34" charset="0"/>
                <a:cs typeface="Arial" pitchFamily="34" charset="0"/>
              </a:rPr>
              <a:t>100% decline due to PCV7 serotypes</a:t>
            </a:r>
          </a:p>
          <a:p>
            <a:pPr marL="884407" lvl="2" indent="-408188">
              <a:buClr>
                <a:srgbClr val="A50021"/>
              </a:buClr>
              <a:buFont typeface="Wingdings" pitchFamily="2" charset="2"/>
              <a:buChar char="Ø"/>
              <a:defRPr/>
            </a:pPr>
            <a:r>
              <a:rPr lang="en-IE" sz="1800" dirty="0" smtClean="0">
                <a:latin typeface="Arial" panose="020B0604020202020204" pitchFamily="34" charset="0"/>
                <a:cs typeface="Arial" pitchFamily="34" charset="0"/>
              </a:rPr>
              <a:t>88% </a:t>
            </a:r>
            <a:r>
              <a:rPr lang="en-IE" sz="1800" dirty="0">
                <a:latin typeface="Arial" panose="020B0604020202020204" pitchFamily="34" charset="0"/>
                <a:cs typeface="Arial" pitchFamily="34" charset="0"/>
              </a:rPr>
              <a:t>decline due to PCV13-7 serotypes</a:t>
            </a:r>
          </a:p>
          <a:p>
            <a:pPr marL="884407" lvl="2" indent="-408188">
              <a:buClr>
                <a:srgbClr val="A50021"/>
              </a:buClr>
              <a:buFont typeface="Wingdings" pitchFamily="2" charset="2"/>
              <a:buChar char="Ø"/>
              <a:defRPr/>
            </a:pPr>
            <a:r>
              <a:rPr lang="en-IE" sz="1800" dirty="0" smtClean="0">
                <a:latin typeface="Arial" panose="020B0604020202020204" pitchFamily="34" charset="0"/>
                <a:cs typeface="Arial" pitchFamily="34" charset="0"/>
              </a:rPr>
              <a:t>91% </a:t>
            </a:r>
            <a:r>
              <a:rPr lang="en-IE" sz="1800" dirty="0">
                <a:latin typeface="Arial" panose="020B0604020202020204" pitchFamily="34" charset="0"/>
                <a:cs typeface="Arial" pitchFamily="34" charset="0"/>
              </a:rPr>
              <a:t>decline due to all serotypes</a:t>
            </a:r>
          </a:p>
          <a:p>
            <a:pPr marL="408188" lvl="1" indent="-408188">
              <a:buClr>
                <a:srgbClr val="A50021"/>
              </a:buClr>
              <a:buFont typeface="Wingdings" pitchFamily="2" charset="2"/>
              <a:buChar char="Ø"/>
              <a:defRPr/>
            </a:pPr>
            <a:r>
              <a:rPr lang="en-IE" dirty="0">
                <a:latin typeface="Arial" panose="020B0604020202020204" pitchFamily="34" charset="0"/>
                <a:cs typeface="Arial" pitchFamily="34" charset="0"/>
              </a:rPr>
              <a:t>Overall impact in IPD in ≥5 year olds: </a:t>
            </a:r>
          </a:p>
          <a:p>
            <a:pPr marL="884407" lvl="2" indent="-408188">
              <a:buClr>
                <a:srgbClr val="A50021"/>
              </a:buClr>
              <a:buFont typeface="Wingdings" pitchFamily="2" charset="2"/>
              <a:buChar char="Ø"/>
              <a:defRPr/>
            </a:pPr>
            <a:r>
              <a:rPr lang="en-IE" sz="1800" dirty="0" smtClean="0">
                <a:latin typeface="Arial" panose="020B0604020202020204" pitchFamily="34" charset="0"/>
                <a:cs typeface="Arial" pitchFamily="34" charset="0"/>
              </a:rPr>
              <a:t>71% </a:t>
            </a:r>
            <a:r>
              <a:rPr lang="en-IE" sz="1800" dirty="0">
                <a:latin typeface="Arial" panose="020B0604020202020204" pitchFamily="34" charset="0"/>
                <a:cs typeface="Arial" pitchFamily="34" charset="0"/>
              </a:rPr>
              <a:t>decrease due to PCV7 serotypes</a:t>
            </a:r>
          </a:p>
          <a:p>
            <a:pPr marL="884407" lvl="2" indent="-408188">
              <a:buClr>
                <a:srgbClr val="A50021"/>
              </a:buClr>
              <a:buFont typeface="Wingdings" pitchFamily="2" charset="2"/>
              <a:buChar char="Ø"/>
              <a:defRPr/>
            </a:pPr>
            <a:r>
              <a:rPr lang="en-IE" sz="1800" dirty="0">
                <a:latin typeface="Arial" panose="020B0604020202020204" pitchFamily="34" charset="0"/>
                <a:cs typeface="Arial" pitchFamily="34" charset="0"/>
              </a:rPr>
              <a:t>9</a:t>
            </a:r>
            <a:r>
              <a:rPr lang="en-IE" sz="1800" dirty="0" smtClean="0">
                <a:latin typeface="Arial" panose="020B0604020202020204" pitchFamily="34" charset="0"/>
                <a:cs typeface="Arial" pitchFamily="34" charset="0"/>
              </a:rPr>
              <a:t>% </a:t>
            </a:r>
            <a:r>
              <a:rPr lang="en-IE" sz="1800" dirty="0">
                <a:latin typeface="Arial" panose="020B0604020202020204" pitchFamily="34" charset="0"/>
                <a:cs typeface="Arial" pitchFamily="34" charset="0"/>
              </a:rPr>
              <a:t>increase due to PCV13-7 serotypes</a:t>
            </a:r>
          </a:p>
          <a:p>
            <a:pPr marL="884407" lvl="2" indent="-408188">
              <a:buClr>
                <a:srgbClr val="A50021"/>
              </a:buClr>
              <a:buFont typeface="Wingdings" pitchFamily="2" charset="2"/>
              <a:buChar char="Ø"/>
              <a:defRPr/>
            </a:pPr>
            <a:r>
              <a:rPr lang="en-IE" sz="1800" dirty="0" smtClean="0">
                <a:latin typeface="Arial" panose="020B0604020202020204" pitchFamily="34" charset="0"/>
                <a:cs typeface="Arial" pitchFamily="34" charset="0"/>
              </a:rPr>
              <a:t>4% decrease </a:t>
            </a:r>
            <a:r>
              <a:rPr lang="en-IE" sz="1800" dirty="0">
                <a:latin typeface="Arial" panose="020B0604020202020204" pitchFamily="34" charset="0"/>
                <a:cs typeface="Arial" pitchFamily="34" charset="0"/>
              </a:rPr>
              <a:t>due to non-PCV13 serotypes</a:t>
            </a:r>
          </a:p>
          <a:p>
            <a:pPr marL="408188" lvl="1" indent="-408188">
              <a:buClr>
                <a:srgbClr val="A50021"/>
              </a:buClr>
              <a:buFont typeface="Wingdings" pitchFamily="2" charset="2"/>
              <a:buChar char="Ø"/>
              <a:defRPr/>
            </a:pPr>
            <a:r>
              <a:rPr lang="en-IE" dirty="0">
                <a:latin typeface="Arial" panose="020B0604020202020204" pitchFamily="34" charset="0"/>
                <a:cs typeface="Arial" pitchFamily="34" charset="0"/>
              </a:rPr>
              <a:t>Predominant serotypes in Jan – Dec 2018 were:</a:t>
            </a:r>
          </a:p>
          <a:p>
            <a:pPr marL="884407" lvl="2" indent="-408188">
              <a:buClr>
                <a:srgbClr val="A50021"/>
              </a:buClr>
              <a:buFont typeface="Wingdings" pitchFamily="2" charset="2"/>
              <a:buChar char="Ø"/>
              <a:defRPr/>
            </a:pPr>
            <a:r>
              <a:rPr lang="en-IE" sz="1800" dirty="0">
                <a:latin typeface="Arial" panose="020B0604020202020204" pitchFamily="34" charset="0"/>
                <a:cs typeface="Arial" pitchFamily="34" charset="0"/>
              </a:rPr>
              <a:t>8, 19A, 12F   </a:t>
            </a:r>
          </a:p>
          <a:p>
            <a:pPr marL="0" indent="0">
              <a:buNone/>
              <a:defRPr/>
            </a:pPr>
            <a:endParaRPr lang="en-IE" dirty="0" smtClean="0">
              <a:latin typeface="Arial" pitchFamily="34" charset="0"/>
              <a:cs typeface="Arial" pitchFamily="34" charset="0"/>
            </a:endParaRPr>
          </a:p>
          <a:p>
            <a:pPr marL="0" indent="0">
              <a:buFont typeface="Wingdings" pitchFamily="2" charset="2"/>
              <a:buChar char="Ø"/>
              <a:defRPr/>
            </a:pPr>
            <a:endParaRPr lang="en-IE"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489659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PCV7 vaccine serotypes in &lt;5 year olds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006" y="1382034"/>
            <a:ext cx="8382000" cy="435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3325" y="5767767"/>
            <a:ext cx="11886406" cy="646331"/>
          </a:xfrm>
          <a:prstGeom prst="rect">
            <a:avLst/>
          </a:prstGeom>
        </p:spPr>
        <p:txBody>
          <a:bodyPr wrap="square">
            <a:spAutoFit/>
          </a:bodyPr>
          <a:lstStyle/>
          <a:p>
            <a:r>
              <a:rPr lang="en-IE" sz="1800" b="1" dirty="0">
                <a:latin typeface="Arial" pitchFamily="34" charset="0"/>
                <a:cs typeface="Arial" pitchFamily="34" charset="0"/>
              </a:rPr>
              <a:t>100% reduction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Jan-Dec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p>
        </p:txBody>
      </p:sp>
    </p:spTree>
    <p:extLst>
      <p:ext uri="{BB962C8B-B14F-4D97-AF65-F5344CB8AC3E}">
        <p14:creationId xmlns:p14="http://schemas.microsoft.com/office/powerpoint/2010/main" val="1139115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PCV7 vaccine serotypes in ≥5 year olds</a:t>
            </a:r>
          </a:p>
        </p:txBody>
      </p:sp>
      <p:sp>
        <p:nvSpPr>
          <p:cNvPr id="3" name="Content Placeholder 2"/>
          <p:cNvSpPr>
            <a:spLocks noGrp="1"/>
          </p:cNvSpPr>
          <p:nvPr>
            <p:ph idx="1"/>
          </p:nvPr>
        </p:nvSpPr>
        <p:spPr>
          <a:xfrm>
            <a:off x="609521" y="1067595"/>
            <a:ext cx="10971372" cy="4190999"/>
          </a:xfrm>
        </p:spPr>
        <p:txBody>
          <a:bodyPr>
            <a:normAutofit/>
          </a:bodyPr>
          <a:lstStyle/>
          <a:p>
            <a:endParaRPr lang="en-IE" b="1" dirty="0" smtClean="0">
              <a:solidFill>
                <a:srgbClr val="339933"/>
              </a:solidFill>
              <a:latin typeface="Arial" pitchFamily="34" charset="0"/>
              <a:cs typeface="Arial" pitchFamily="34" charset="0"/>
            </a:endParaRPr>
          </a:p>
          <a:p>
            <a:endParaRPr lang="en-IE" b="1" dirty="0">
              <a:solidFill>
                <a:srgbClr val="339933"/>
              </a:solidFill>
              <a:latin typeface="Arial" pitchFamily="34" charset="0"/>
              <a:cs typeface="Arial" pitchFamily="34" charset="0"/>
            </a:endParaRPr>
          </a:p>
          <a:p>
            <a:endParaRPr lang="en-IE" b="1" dirty="0" smtClean="0">
              <a:solidFill>
                <a:srgbClr val="339933"/>
              </a:solidFill>
              <a:latin typeface="Arial" pitchFamily="34" charset="0"/>
              <a:cs typeface="Arial" pitchFamily="34" charset="0"/>
            </a:endParaRPr>
          </a:p>
          <a:p>
            <a:endParaRPr lang="en-IE" b="1" dirty="0">
              <a:solidFill>
                <a:srgbClr val="339933"/>
              </a:solidFill>
              <a:latin typeface="Arial" pitchFamily="34" charset="0"/>
              <a:cs typeface="Arial" pitchFamily="34" charset="0"/>
            </a:endParaRPr>
          </a:p>
          <a:p>
            <a:endParaRPr lang="en-IE" b="1" dirty="0" smtClean="0">
              <a:solidFill>
                <a:srgbClr val="339933"/>
              </a:solidFill>
              <a:latin typeface="Arial" pitchFamily="34" charset="0"/>
              <a:cs typeface="Arial" pitchFamily="34" charset="0"/>
            </a:endParaRPr>
          </a:p>
          <a:p>
            <a:endParaRPr lang="en-IE" b="1" dirty="0">
              <a:solidFill>
                <a:srgbClr val="339933"/>
              </a:solidFill>
              <a:latin typeface="Arial" pitchFamily="34" charset="0"/>
              <a:cs typeface="Arial" pitchFamily="34" charset="0"/>
            </a:endParaRPr>
          </a:p>
          <a:p>
            <a:endParaRPr lang="en-IE" b="1" dirty="0" smtClean="0">
              <a:solidFill>
                <a:srgbClr val="339933"/>
              </a:solidFill>
              <a:latin typeface="Arial" pitchFamily="34" charset="0"/>
              <a:cs typeface="Arial" pitchFamily="34" charset="0"/>
            </a:endParaRPr>
          </a:p>
          <a:p>
            <a:endParaRPr lang="en-IE" b="1" dirty="0" smtClean="0">
              <a:solidFill>
                <a:srgbClr val="339933"/>
              </a:solidFill>
              <a:latin typeface="Arial" pitchFamily="34" charset="0"/>
              <a:cs typeface="Arial" pitchFamily="34" charset="0"/>
            </a:endParaRPr>
          </a:p>
          <a:p>
            <a:endParaRPr lang="en-IE" b="1" dirty="0">
              <a:solidFill>
                <a:srgbClr val="339933"/>
              </a:solidFill>
              <a:latin typeface="Arial" pitchFamily="34" charset="0"/>
              <a:cs typeface="Arial" pitchFamily="34" charset="0"/>
            </a:endParaRPr>
          </a:p>
          <a:p>
            <a:endParaRPr lang="en-IE" b="1" dirty="0" smtClean="0">
              <a:solidFill>
                <a:srgbClr val="339933"/>
              </a:solidFill>
              <a:latin typeface="Arial" pitchFamily="34" charset="0"/>
              <a:cs typeface="Arial" pitchFamily="34" charset="0"/>
            </a:endParaRPr>
          </a:p>
          <a:p>
            <a:endParaRPr lang="en-IE" b="1" dirty="0">
              <a:solidFill>
                <a:srgbClr val="339933"/>
              </a:solidFill>
              <a:latin typeface="Arial" pitchFamily="34" charset="0"/>
              <a:cs typeface="Arial" pitchFamily="34" charset="0"/>
            </a:endParaRPr>
          </a:p>
          <a:p>
            <a:pPr marL="0" indent="0">
              <a:buNone/>
            </a:pP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1806" y="1219994"/>
            <a:ext cx="8382000" cy="4158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3090" y="5791994"/>
            <a:ext cx="9370219" cy="646331"/>
          </a:xfrm>
          <a:prstGeom prst="rect">
            <a:avLst/>
          </a:prstGeom>
        </p:spPr>
        <p:txBody>
          <a:bodyPr wrap="square">
            <a:spAutoFit/>
          </a:bodyPr>
          <a:lstStyle/>
          <a:p>
            <a:r>
              <a:rPr lang="en-IE" sz="1800" b="1" dirty="0">
                <a:latin typeface="Arial" pitchFamily="34" charset="0"/>
                <a:cs typeface="Arial" pitchFamily="34" charset="0"/>
              </a:rPr>
              <a:t>88% reduction </a:t>
            </a:r>
            <a:r>
              <a:rPr lang="en-IE" sz="1800" dirty="0">
                <a:latin typeface="Arial" pitchFamily="34" charset="0"/>
                <a:cs typeface="Arial" pitchFamily="34" charset="0"/>
              </a:rPr>
              <a:t>in IPD cases, comparing Jan-Dec 2018 with the same period in 2008</a:t>
            </a:r>
          </a:p>
          <a:p>
            <a:r>
              <a:rPr lang="en-IE" sz="1800" b="1" dirty="0">
                <a:latin typeface="Arial" pitchFamily="34" charset="0"/>
                <a:cs typeface="Arial" pitchFamily="34" charset="0"/>
              </a:rPr>
              <a:t>Data source: </a:t>
            </a:r>
            <a:r>
              <a:rPr lang="en-IE" sz="1800" dirty="0">
                <a:latin typeface="Arial" pitchFamily="34" charset="0"/>
                <a:cs typeface="Arial" pitchFamily="34" charset="0"/>
              </a:rPr>
              <a:t>Irish Pneumococcal Reference Laboratory</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6514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PCV7 vaccine serotypes in all age groups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7606" y="1327187"/>
            <a:ext cx="7619999" cy="420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5855781"/>
            <a:ext cx="10591006" cy="646331"/>
          </a:xfrm>
          <a:prstGeom prst="rect">
            <a:avLst/>
          </a:prstGeom>
        </p:spPr>
        <p:txBody>
          <a:bodyPr wrap="square">
            <a:spAutoFit/>
          </a:bodyPr>
          <a:lstStyle/>
          <a:p>
            <a:r>
              <a:rPr lang="en-IE" sz="1800" b="1" dirty="0" smtClean="0">
                <a:latin typeface="Arial" pitchFamily="34" charset="0"/>
                <a:cs typeface="Arial" pitchFamily="34" charset="0"/>
              </a:rPr>
              <a:t>91% </a:t>
            </a:r>
            <a:r>
              <a:rPr lang="en-IE" sz="1800" b="1" dirty="0">
                <a:latin typeface="Arial" pitchFamily="34" charset="0"/>
                <a:cs typeface="Arial" pitchFamily="34" charset="0"/>
              </a:rPr>
              <a:t>reduction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 </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a:t>
            </a:r>
            <a:r>
              <a:rPr lang="en-IE" sz="1800" dirty="0" smtClean="0">
                <a:latin typeface="Arial" pitchFamily="34" charset="0"/>
                <a:cs typeface="Arial" pitchFamily="34" charset="0"/>
              </a:rPr>
              <a:t>Laboratory</a:t>
            </a:r>
            <a:endParaRPr lang="en-US" sz="1800" dirty="0"/>
          </a:p>
        </p:txBody>
      </p:sp>
    </p:spTree>
    <p:extLst>
      <p:ext uri="{BB962C8B-B14F-4D97-AF65-F5344CB8AC3E}">
        <p14:creationId xmlns:p14="http://schemas.microsoft.com/office/powerpoint/2010/main" val="3391010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60" y="305594"/>
            <a:ext cx="9448085" cy="564293"/>
          </a:xfrm>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PCV13-7 vaccine serotypes in &lt;5 year olds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04953" y="991394"/>
            <a:ext cx="8700253" cy="463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5868194"/>
            <a:ext cx="10667206" cy="646331"/>
          </a:xfrm>
          <a:prstGeom prst="rect">
            <a:avLst/>
          </a:prstGeom>
        </p:spPr>
        <p:txBody>
          <a:bodyPr wrap="square">
            <a:spAutoFit/>
          </a:bodyPr>
          <a:lstStyle/>
          <a:p>
            <a:r>
              <a:rPr lang="en-IE" sz="1800" b="1" dirty="0" smtClean="0">
                <a:latin typeface="Arial" pitchFamily="34" charset="0"/>
                <a:cs typeface="Arial" pitchFamily="34" charset="0"/>
              </a:rPr>
              <a:t>71% </a:t>
            </a:r>
            <a:r>
              <a:rPr lang="en-IE" sz="1800" b="1" dirty="0">
                <a:latin typeface="Arial" pitchFamily="34" charset="0"/>
                <a:cs typeface="Arial" pitchFamily="34" charset="0"/>
              </a:rPr>
              <a:t>reduction </a:t>
            </a:r>
            <a:r>
              <a:rPr lang="en-IE" sz="1800" dirty="0">
                <a:latin typeface="Arial" pitchFamily="34" charset="0"/>
                <a:cs typeface="Arial" pitchFamily="34" charset="0"/>
              </a:rPr>
              <a:t>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 </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a:t>
            </a:r>
            <a:r>
              <a:rPr lang="en-IE" sz="1800" dirty="0">
                <a:latin typeface="Arial" pitchFamily="34" charset="0"/>
                <a:cs typeface="Arial" pitchFamily="34" charset="0"/>
              </a:rPr>
              <a:t> Irish Pneumococcal Reference Laboratory</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273740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a:latin typeface="Arial" panose="020B0604020202020204" pitchFamily="34" charset="0"/>
                <a:cs typeface="Arial" panose="020B0604020202020204" pitchFamily="34" charset="0"/>
              </a:rPr>
              <a:t>Impact of PCV on the burden of IPD caused by PCV13-7 vaccine serotypes in ≥5 year olds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4"/>
          <p:cNvSpPr/>
          <p:nvPr/>
        </p:nvSpPr>
        <p:spPr>
          <a:xfrm>
            <a:off x="0" y="5850888"/>
            <a:ext cx="10668000" cy="646331"/>
          </a:xfrm>
          <a:prstGeom prst="rect">
            <a:avLst/>
          </a:prstGeom>
        </p:spPr>
        <p:txBody>
          <a:bodyPr wrap="square">
            <a:spAutoFit/>
          </a:bodyPr>
          <a:lstStyle/>
          <a:p>
            <a:r>
              <a:rPr lang="en-IE" sz="1800" b="1" dirty="0">
                <a:latin typeface="Arial" pitchFamily="34" charset="0"/>
                <a:cs typeface="Arial" pitchFamily="34" charset="0"/>
              </a:rPr>
              <a:t>9</a:t>
            </a:r>
            <a:r>
              <a:rPr lang="en-IE" sz="1800" b="1" dirty="0" smtClean="0">
                <a:latin typeface="Arial" pitchFamily="34" charset="0"/>
                <a:cs typeface="Arial" pitchFamily="34" charset="0"/>
              </a:rPr>
              <a:t>% </a:t>
            </a:r>
            <a:r>
              <a:rPr lang="en-IE" sz="1800" b="1" dirty="0">
                <a:latin typeface="Arial" pitchFamily="34" charset="0"/>
                <a:cs typeface="Arial" pitchFamily="34" charset="0"/>
              </a:rPr>
              <a:t>increase</a:t>
            </a:r>
            <a:r>
              <a:rPr lang="en-IE" sz="1800" dirty="0">
                <a:latin typeface="Arial" pitchFamily="34" charset="0"/>
                <a:cs typeface="Arial" pitchFamily="34" charset="0"/>
              </a:rPr>
              <a:t> in IPD cases, comparing </a:t>
            </a:r>
            <a:r>
              <a:rPr lang="en-IE" sz="1800" dirty="0" smtClean="0">
                <a:latin typeface="Arial" pitchFamily="34" charset="0"/>
                <a:cs typeface="Arial" pitchFamily="34" charset="0"/>
              </a:rPr>
              <a:t>Jan-</a:t>
            </a:r>
            <a:r>
              <a:rPr lang="en-IE" sz="1800" dirty="0">
                <a:latin typeface="Arial" pitchFamily="34" charset="0"/>
                <a:cs typeface="Arial" pitchFamily="34" charset="0"/>
              </a:rPr>
              <a:t>Dec</a:t>
            </a:r>
            <a:r>
              <a:rPr lang="en-IE" sz="1800" dirty="0" smtClean="0">
                <a:latin typeface="Arial" pitchFamily="34" charset="0"/>
                <a:cs typeface="Arial" pitchFamily="34" charset="0"/>
              </a:rPr>
              <a:t> 2018 </a:t>
            </a:r>
            <a:r>
              <a:rPr lang="en-IE" sz="1800" dirty="0">
                <a:latin typeface="Arial" pitchFamily="34" charset="0"/>
                <a:cs typeface="Arial" pitchFamily="34" charset="0"/>
              </a:rPr>
              <a:t>with the same period in 2008</a:t>
            </a:r>
          </a:p>
          <a:p>
            <a:r>
              <a:rPr lang="en-IE" sz="1800" b="1" dirty="0" smtClean="0">
                <a:latin typeface="Arial" pitchFamily="34" charset="0"/>
                <a:cs typeface="Arial" pitchFamily="34" charset="0"/>
              </a:rPr>
              <a:t>Data </a:t>
            </a:r>
            <a:r>
              <a:rPr lang="en-IE" sz="1800" b="1" dirty="0">
                <a:latin typeface="Arial" pitchFamily="34" charset="0"/>
                <a:cs typeface="Arial" pitchFamily="34" charset="0"/>
              </a:rPr>
              <a:t>source: </a:t>
            </a:r>
            <a:r>
              <a:rPr lang="en-IE" sz="1800" dirty="0">
                <a:latin typeface="Arial" pitchFamily="34" charset="0"/>
                <a:cs typeface="Arial" pitchFamily="34" charset="0"/>
              </a:rPr>
              <a:t>Irish Pneumococcal Reference Laboratory</a:t>
            </a:r>
            <a:endParaRPr lang="en-US" sz="1800" dirty="0">
              <a:latin typeface="Arial" pitchFamily="34" charset="0"/>
              <a:cs typeface="Arial" pitchFamily="34" charset="0"/>
            </a:endParaRPr>
          </a:p>
        </p:txBody>
      </p:sp>
      <p:pic>
        <p:nvPicPr>
          <p:cNvPr id="717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6606" y="1023397"/>
            <a:ext cx="7620000" cy="4857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9641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9183</TotalTime>
  <Words>1446</Words>
  <Application>Microsoft Office PowerPoint</Application>
  <PresentationFormat>Custom</PresentationFormat>
  <Paragraphs>173</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Background</vt:lpstr>
      <vt:lpstr>Serotypes covered by the Pneumococcal Conjugate Vaccines (PCV) used in Ireland since 2008</vt:lpstr>
      <vt:lpstr>Summary of Results Comparing data from Jan-Dec 2018 with same period in 2008, the main findings based on laboratory data from the Irish Pneumococcal Reference Laboratory are:</vt:lpstr>
      <vt:lpstr>Impact of PCV on the burden of IPD caused by PCV7 vaccine serotypes in &lt;5 year olds</vt:lpstr>
      <vt:lpstr>Impact of PCV on the burden of IPD caused by PCV7 vaccine serotypes in ≥5 year olds</vt:lpstr>
      <vt:lpstr>Impact of PCV on the burden of IPD caused by PCV7 vaccine serotypes in all age groups</vt:lpstr>
      <vt:lpstr>Impact of PCV on the burden of IPD caused by PCV13-7 vaccine serotypes in &lt;5 year olds</vt:lpstr>
      <vt:lpstr>Impact of PCV on the burden of IPD caused by PCV13-7 vaccine serotypes in ≥5 year olds</vt:lpstr>
      <vt:lpstr>Impact of PCV on the burden of IPD caused by PCV13-7 vaccine serotypes in all age groups</vt:lpstr>
      <vt:lpstr>Impact of PCV on the burden of IPD caused by non-PCV13 vaccine serotypes in &lt;5 year olds</vt:lpstr>
      <vt:lpstr>Impact of PCV on the burden of IPD caused by non-PCV13 vaccine serotypes in ≥5 year olds</vt:lpstr>
      <vt:lpstr>Impact of PCV on the burden of IPD caused by non-PCV13 vaccine serotypes in all age groups</vt:lpstr>
      <vt:lpstr>Impact of PCV on the burden of IPD caused by all serotypes in &lt;5 year olds</vt:lpstr>
      <vt:lpstr>Impact of PCV on the burden of IPD caused by all serotypes in ≥5 year olds</vt:lpstr>
      <vt:lpstr>Impact of PCV on the burden of IPD caused by all serotypes in all age groups</vt:lpstr>
      <vt:lpstr>Cumulative number of IPD isolates between January – December 2008 and 2018 and percentage changed in burden of IPD since introducing PCV in Ireland</vt:lpstr>
      <vt:lpstr>Distribution of the S. pneumoniae serotypes  in Ireland by age group in Jan - Dec 2018</vt:lpstr>
      <vt:lpstr>Activities key to the surveillance of IPD in Ireland</vt:lpstr>
      <vt:lpstr>Laboratories: Submission of isolates for typing</vt:lpstr>
      <vt:lpstr>Departments of Public Health: IPD surveillance</vt:lpstr>
      <vt:lpstr>Further Reading</vt:lpstr>
      <vt:lpstr>IPD National Typing Project Team</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Kirsty Mackenzie</cp:lastModifiedBy>
  <cp:revision>65</cp:revision>
  <cp:lastPrinted>2019-06-27T10:43:50Z</cp:lastPrinted>
  <dcterms:created xsi:type="dcterms:W3CDTF">2006-08-16T00:00:00Z</dcterms:created>
  <dcterms:modified xsi:type="dcterms:W3CDTF">2019-07-04T09:32:14Z</dcterms:modified>
</cp:coreProperties>
</file>